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700" r:id="rId4"/>
  </p:sldMasterIdLst>
  <p:notesMasterIdLst>
    <p:notesMasterId r:id="rId22"/>
  </p:notesMasterIdLst>
  <p:sldIdLst>
    <p:sldId id="256" r:id="rId5"/>
    <p:sldId id="257" r:id="rId6"/>
    <p:sldId id="258" r:id="rId7"/>
    <p:sldId id="277" r:id="rId8"/>
    <p:sldId id="260" r:id="rId9"/>
    <p:sldId id="264" r:id="rId10"/>
    <p:sldId id="266" r:id="rId11"/>
    <p:sldId id="267" r:id="rId12"/>
    <p:sldId id="268" r:id="rId13"/>
    <p:sldId id="289" r:id="rId14"/>
    <p:sldId id="270" r:id="rId15"/>
    <p:sldId id="291" r:id="rId16"/>
    <p:sldId id="272" r:id="rId17"/>
    <p:sldId id="290" r:id="rId18"/>
    <p:sldId id="286" r:id="rId19"/>
    <p:sldId id="285" r:id="rId20"/>
    <p:sldId id="292" r:id="rId2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2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5144C-D479-4FB7-9644-8F97919FAA63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66CDC-01C1-4312-B5B4-05AA661D3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96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МРТ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илеосакрального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сочлинения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остеит,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периартикулярная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жировая инфильтрация костного мозга. Единичные эрозии.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66CDC-01C1-4312-B5B4-05AA661D3A0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55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F0A59-0B32-4513-AA7B-4F252B6F578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5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F737-10C8-4D63-999C-B96CC5CB7803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146-715B-45C9-B5B4-FCE0549BC0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97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1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1008000" y="2189880"/>
            <a:ext cx="7705800" cy="205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kk-KZ" sz="2800" i="1" spc="-1" dirty="0">
                <a:solidFill>
                  <a:srgbClr val="002060"/>
                </a:solidFill>
                <a:latin typeface="Times New Roman"/>
              </a:rPr>
              <a:t>Оқыту әдісі</a:t>
            </a:r>
            <a:r>
              <a:rPr lang="ru-RU" sz="2800" b="0" i="1" strike="noStrike" spc="-1" dirty="0">
                <a:solidFill>
                  <a:srgbClr val="002060"/>
                </a:solidFill>
                <a:latin typeface="Times New Roman"/>
              </a:rPr>
              <a:t>: TBL</a:t>
            </a:r>
            <a:endParaRPr lang="ru-RU" sz="2800" b="0" strike="noStrike" spc="-1" dirty="0">
              <a:latin typeface="Arial"/>
            </a:endParaRPr>
          </a:p>
          <a:p>
            <a:endParaRPr lang="ru-RU" sz="2800" b="0" strike="noStrike" spc="-1" dirty="0">
              <a:latin typeface="Arial"/>
            </a:endParaRPr>
          </a:p>
          <a:p>
            <a:r>
              <a:rPr lang="ru-RU" sz="2800" b="0" i="1" strike="noStrike" spc="-1" dirty="0">
                <a:solidFill>
                  <a:srgbClr val="002060"/>
                </a:solidFill>
                <a:latin typeface="Times New Roman"/>
              </a:rPr>
              <a:t>                </a:t>
            </a:r>
            <a:endParaRPr lang="ru-RU" sz="2800" b="0" strike="noStrike" spc="-1" dirty="0">
              <a:latin typeface="Arial"/>
            </a:endParaRPr>
          </a:p>
          <a:p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Коагулограмма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266922"/>
            <a:ext cx="745807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- 12 сек.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– 82,3 % 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 - 1,01 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Фибриноген (расчётный) – 2,09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Активированное частичное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тромбопластиновое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– 33,1 сек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димер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- 4,06 мг/л</a:t>
            </a:r>
          </a:p>
          <a:p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Гликемический профиль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Глюкоза (08:00) - 16,50 ммоль/л ; Глюкоза (13:00) - 14,60ммоль/л ; Глюкоза (16:00) - 14,50 ммоль/л 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64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roup 1"/>
          <p:cNvGrpSpPr/>
          <p:nvPr/>
        </p:nvGrpSpPr>
        <p:grpSpPr>
          <a:xfrm>
            <a:off x="-227880" y="432000"/>
            <a:ext cx="9560520" cy="5698980"/>
            <a:chOff x="-227880" y="432000"/>
            <a:chExt cx="9560520" cy="5698980"/>
          </a:xfrm>
        </p:grpSpPr>
        <p:sp>
          <p:nvSpPr>
            <p:cNvPr id="263" name="CustomShape 2"/>
            <p:cNvSpPr/>
            <p:nvPr/>
          </p:nvSpPr>
          <p:spPr>
            <a:xfrm rot="10800000">
              <a:off x="1937278" y="545220"/>
              <a:ext cx="7054802" cy="1091160"/>
            </a:xfrm>
            <a:prstGeom prst="homePlate">
              <a:avLst>
                <a:gd name="adj" fmla="val 50000"/>
              </a:avLst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lvl="0"/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Синустық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ырғақ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ЖСЖ 85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рет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мин,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жүректің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электр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ЭОС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сол жағынан ауыстқулар</a:t>
              </a:r>
              <a:r>
                <a:rPr lang="ru-RU" dirty="0"/>
                <a:t>. </a:t>
              </a:r>
            </a:p>
          </p:txBody>
        </p:sp>
        <p:sp>
          <p:nvSpPr>
            <p:cNvPr id="264" name="CustomShape 3"/>
            <p:cNvSpPr/>
            <p:nvPr/>
          </p:nvSpPr>
          <p:spPr>
            <a:xfrm>
              <a:off x="-227880" y="432000"/>
              <a:ext cx="2225160" cy="1317600"/>
            </a:xfrm>
            <a:prstGeom prst="ellipse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6" name="CustomShape 5"/>
            <p:cNvSpPr/>
            <p:nvPr/>
          </p:nvSpPr>
          <p:spPr>
            <a:xfrm rot="10800000">
              <a:off x="1488600" y="4786380"/>
              <a:ext cx="7844040" cy="1344600"/>
            </a:xfrm>
            <a:prstGeom prst="homePlate">
              <a:avLst>
                <a:gd name="adj" fmla="val 50000"/>
              </a:avLst>
            </a:prstGeom>
            <a:solidFill>
              <a:schemeClr val="accent4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algn="ctr"/>
              <a:r>
                <a:rPr lang="ru-RU" altLang="ru-RU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Өкпе</a:t>
              </a:r>
              <a:r>
                <a:rPr lang="ru-RU" alt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altLang="ru-RU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рентгені</a:t>
              </a:r>
              <a:r>
                <a:rPr lang="ru-RU" alt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патология </a:t>
              </a:r>
              <a:r>
                <a:rPr lang="ru-RU" altLang="ru-RU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анықталмады</a:t>
              </a:r>
              <a:endPara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0000"/>
                </a:lnSpc>
              </a:pPr>
              <a:endParaRPr lang="ru-RU" sz="1200" b="0" strike="noStrike" spc="-1" dirty="0">
                <a:latin typeface="Arial"/>
              </a:endParaRPr>
            </a:p>
          </p:txBody>
        </p:sp>
        <p:sp>
          <p:nvSpPr>
            <p:cNvPr id="268" name="CustomShape 7"/>
            <p:cNvSpPr/>
            <p:nvPr/>
          </p:nvSpPr>
          <p:spPr>
            <a:xfrm rot="10800000">
              <a:off x="1816305" y="2188440"/>
              <a:ext cx="7503480" cy="1797780"/>
            </a:xfrm>
            <a:prstGeom prst="homePlate">
              <a:avLst>
                <a:gd name="adj" fmla="val 50000"/>
              </a:avLst>
            </a:prstGeom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lvl="0"/>
              <a:r>
                <a:rPr lang="ru-RU" dirty="0" err="1"/>
                <a:t>Мидың</a:t>
              </a:r>
              <a:r>
                <a:rPr lang="ru-RU" dirty="0"/>
                <a:t> </a:t>
              </a:r>
              <a:r>
                <a:rPr lang="ru-RU" dirty="0" err="1"/>
                <a:t>компьютерлік</a:t>
              </a:r>
              <a:r>
                <a:rPr lang="ru-RU" dirty="0"/>
                <a:t> </a:t>
              </a:r>
              <a:r>
                <a:rPr lang="ru-RU" dirty="0" err="1"/>
                <a:t>томографиясы</a:t>
              </a:r>
              <a:r>
                <a:rPr lang="ru-RU" dirty="0"/>
                <a:t>: </a:t>
              </a:r>
              <a:r>
                <a:rPr lang="ru-RU" dirty="0" err="1"/>
                <a:t>сол</a:t>
              </a:r>
              <a:r>
                <a:rPr lang="ru-RU" dirty="0"/>
                <a:t> </a:t>
              </a:r>
              <a:r>
                <a:rPr lang="ru-RU" dirty="0" err="1"/>
                <a:t>жақ</a:t>
              </a:r>
              <a:r>
                <a:rPr lang="ru-RU" dirty="0"/>
                <a:t> </a:t>
              </a:r>
              <a:r>
                <a:rPr lang="ru-RU" dirty="0" err="1"/>
                <a:t>ортаңғы</a:t>
              </a:r>
              <a:r>
                <a:rPr lang="ru-RU" dirty="0"/>
                <a:t> ми </a:t>
              </a:r>
              <a:r>
                <a:rPr lang="ru-RU" dirty="0" err="1"/>
                <a:t>артериясының</a:t>
              </a:r>
              <a:r>
                <a:rPr lang="ru-RU" dirty="0"/>
                <a:t> </a:t>
              </a:r>
              <a:r>
                <a:rPr lang="ru-RU" dirty="0" err="1"/>
                <a:t>бассейнінде</a:t>
              </a:r>
              <a:r>
                <a:rPr lang="ru-RU" dirty="0"/>
                <a:t> </a:t>
              </a:r>
              <a:r>
                <a:rPr lang="ru-RU" dirty="0" err="1"/>
                <a:t>ишемиялық</a:t>
              </a:r>
              <a:r>
                <a:rPr lang="ru-RU" dirty="0"/>
                <a:t> </a:t>
              </a:r>
              <a:r>
                <a:rPr lang="ru-RU" dirty="0" err="1"/>
                <a:t>типтегі</a:t>
              </a:r>
              <a:r>
                <a:rPr lang="ru-RU" dirty="0"/>
                <a:t> ОНМК.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0" name="Group 8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71" name="CustomShape 9"/>
          <p:cNvSpPr/>
          <p:nvPr/>
        </p:nvSpPr>
        <p:spPr>
          <a:xfrm>
            <a:off x="611640" y="0"/>
            <a:ext cx="853164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pc="-1" dirty="0" err="1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Аспаптық</a:t>
            </a:r>
            <a:r>
              <a:rPr lang="ru-RU" sz="3200" b="1" spc="-1" dirty="0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 </a:t>
            </a:r>
            <a:r>
              <a:rPr lang="ru-RU" sz="3200" b="1" spc="-1" dirty="0" err="1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зерттеу</a:t>
            </a:r>
            <a:r>
              <a:rPr lang="ru-RU" sz="3200" b="1" spc="-1" dirty="0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 </a:t>
            </a:r>
            <a:r>
              <a:rPr lang="ru-RU" sz="3200" b="1" spc="-1" dirty="0" err="1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әдістері</a:t>
            </a:r>
            <a:r>
              <a:rPr lang="ru-RU" sz="3200" b="1" spc="-1" dirty="0">
                <a:solidFill>
                  <a:srgbClr val="C00000"/>
                </a:solidFill>
                <a:latin typeface="Arial Black" panose="020B0A04020102020204" pitchFamily="34" charset="0"/>
                <a:ea typeface="Yu Gothic" panose="020B0400000000000000" pitchFamily="34" charset="-128"/>
              </a:rPr>
              <a:t> :</a:t>
            </a:r>
            <a:endParaRPr lang="ru-RU" sz="3200" spc="-1" dirty="0">
              <a:latin typeface="Arial Black" panose="020B0A04020102020204" pitchFamily="34" charset="0"/>
              <a:ea typeface="Yu Gothic" panose="020B0400000000000000" pitchFamily="34" charset="-128"/>
            </a:endParaRPr>
          </a:p>
        </p:txBody>
      </p:sp>
      <p:pic>
        <p:nvPicPr>
          <p:cNvPr id="2050" name="Picture 2" descr="Картинки по запросу &quot;рентген легких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27982"/>
            <a:ext cx="1937278" cy="137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BBEBD22-DC33-42B0-83E1-29D8F992EC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82" y="1936141"/>
            <a:ext cx="2157121" cy="24652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 rot="10800000">
            <a:off x="1937278" y="545220"/>
            <a:ext cx="7054802" cy="1091160"/>
          </a:xfrm>
          <a:prstGeom prst="homePlate">
            <a:avLst>
              <a:gd name="adj" fmla="val 50000"/>
            </a:avLst>
          </a:prstGeom>
          <a:solidFill>
            <a:schemeClr val="accent2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10800000" lIns="244080" tIns="68760" rIns="128160" bIns="68760" anchor="ctr"/>
          <a:lstStyle/>
          <a:p>
            <a:pPr lvl="0"/>
            <a:r>
              <a:rPr lang="ru-RU" dirty="0" err="1"/>
              <a:t>Брахиоцефалдық</a:t>
            </a:r>
            <a:r>
              <a:rPr lang="ru-RU" dirty="0"/>
              <a:t> </a:t>
            </a:r>
            <a:r>
              <a:rPr lang="ru-RU" dirty="0" err="1"/>
              <a:t>діңнің</a:t>
            </a:r>
            <a:r>
              <a:rPr lang="ru-RU" dirty="0"/>
              <a:t> УЗДГ: БЦС </a:t>
            </a:r>
            <a:r>
              <a:rPr lang="ru-RU" dirty="0" err="1"/>
              <a:t>тамырларының</a:t>
            </a:r>
            <a:r>
              <a:rPr lang="ru-RU" dirty="0"/>
              <a:t> атеросклерозы.</a:t>
            </a:r>
          </a:p>
        </p:txBody>
      </p:sp>
      <p:sp>
        <p:nvSpPr>
          <p:cNvPr id="6" name="CustomShape 7"/>
          <p:cNvSpPr/>
          <p:nvPr/>
        </p:nvSpPr>
        <p:spPr>
          <a:xfrm rot="10800000">
            <a:off x="1816305" y="2189018"/>
            <a:ext cx="7175775" cy="1797202"/>
          </a:xfrm>
          <a:prstGeom prst="homePlate">
            <a:avLst>
              <a:gd name="adj" fmla="val 50000"/>
            </a:avLst>
          </a:prstGeom>
          <a:solidFill>
            <a:schemeClr val="accent5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10800000" lIns="244080" tIns="68760" rIns="128160" bIns="68760" anchor="ctr"/>
          <a:lstStyle/>
          <a:p>
            <a:pPr lvl="0"/>
            <a:r>
              <a:rPr lang="ru-RU" dirty="0"/>
              <a:t>Эхокардиография: Аорта </a:t>
            </a:r>
            <a:r>
              <a:rPr lang="ru-RU" dirty="0" err="1"/>
              <a:t>кеңеймеген</a:t>
            </a:r>
            <a:r>
              <a:rPr lang="ru-RU" dirty="0"/>
              <a:t>. Сол </a:t>
            </a:r>
            <a:r>
              <a:rPr lang="ru-RU" dirty="0" err="1"/>
              <a:t>жақ</a:t>
            </a:r>
            <a:r>
              <a:rPr lang="ru-RU" dirty="0"/>
              <a:t> </a:t>
            </a:r>
            <a:r>
              <a:rPr lang="ru-RU" dirty="0" err="1"/>
              <a:t>қарыншаның</a:t>
            </a:r>
            <a:r>
              <a:rPr lang="ru-RU" dirty="0"/>
              <a:t> </a:t>
            </a:r>
            <a:r>
              <a:rPr lang="ru-RU" dirty="0" err="1"/>
              <a:t>аздап</a:t>
            </a:r>
            <a:r>
              <a:rPr lang="ru-RU" dirty="0"/>
              <a:t> </a:t>
            </a:r>
            <a:r>
              <a:rPr lang="ru-RU" dirty="0" err="1"/>
              <a:t>кеңеюі</a:t>
            </a:r>
            <a:r>
              <a:rPr lang="ru-RU" dirty="0"/>
              <a:t>. Кальциноз АК+., МК+. </a:t>
            </a:r>
            <a:r>
              <a:rPr lang="ru-RU" dirty="0" err="1"/>
              <a:t>Жергілікті</a:t>
            </a:r>
            <a:r>
              <a:rPr lang="ru-RU" dirty="0"/>
              <a:t> гипокинезия </a:t>
            </a:r>
            <a:r>
              <a:rPr lang="ru-RU" dirty="0" err="1"/>
              <a:t>аймақтары</a:t>
            </a:r>
            <a:r>
              <a:rPr lang="ru-RU" dirty="0"/>
              <a:t> </a:t>
            </a:r>
            <a:r>
              <a:rPr lang="ru-RU" dirty="0" err="1"/>
              <a:t>анықталған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. Сол </a:t>
            </a:r>
            <a:r>
              <a:rPr lang="ru-RU" dirty="0" err="1"/>
              <a:t>жақ</a:t>
            </a:r>
            <a:r>
              <a:rPr lang="ru-RU" dirty="0"/>
              <a:t> </a:t>
            </a:r>
            <a:r>
              <a:rPr lang="ru-RU" dirty="0" err="1"/>
              <a:t>қарынша</a:t>
            </a:r>
            <a:r>
              <a:rPr lang="ru-RU" dirty="0"/>
              <a:t> </a:t>
            </a:r>
            <a:r>
              <a:rPr lang="ru-RU" dirty="0" err="1"/>
              <a:t>миокардының</a:t>
            </a:r>
            <a:r>
              <a:rPr lang="ru-RU" dirty="0"/>
              <a:t> </a:t>
            </a:r>
            <a:r>
              <a:rPr lang="ru-RU" dirty="0" err="1"/>
              <a:t>жиырылу</a:t>
            </a:r>
            <a:r>
              <a:rPr lang="ru-RU" dirty="0"/>
              <a:t> </a:t>
            </a:r>
            <a:r>
              <a:rPr lang="ru-RU" dirty="0" err="1"/>
              <a:t>функциясы</a:t>
            </a:r>
            <a:r>
              <a:rPr lang="ru-RU" dirty="0"/>
              <a:t> </a:t>
            </a:r>
            <a:r>
              <a:rPr lang="ru-RU" dirty="0" err="1"/>
              <a:t>қанағаттанарлық</a:t>
            </a:r>
            <a:r>
              <a:rPr lang="ru-RU" dirty="0"/>
              <a:t>, ФВ 58%. По </a:t>
            </a:r>
            <a:r>
              <a:rPr lang="ru-RU" dirty="0" err="1"/>
              <a:t>доплер</a:t>
            </a:r>
            <a:r>
              <a:rPr lang="ru-RU" dirty="0"/>
              <a:t> </a:t>
            </a:r>
            <a:r>
              <a:rPr lang="ru-RU" dirty="0" err="1"/>
              <a:t>ЭхоКГ</a:t>
            </a:r>
            <a:r>
              <a:rPr lang="ru-RU" dirty="0"/>
              <a:t>: MR - 0-I ., TR - 0-I., AR - 0-I 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8654"/>
            <a:ext cx="2415609" cy="16363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837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7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251928" y="1138335"/>
            <a:ext cx="8387712" cy="47426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350" indent="-514350" algn="just">
              <a:buAutoNum type="arabicPeriod"/>
            </a:pPr>
            <a:r>
              <a:rPr lang="ru-RU" sz="2800" b="1" spc="-1" dirty="0" err="1">
                <a:latin typeface="Times New Roman"/>
              </a:rPr>
              <a:t>Бұл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жағдайда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қандай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мамандардың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кеңестері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қажет</a:t>
            </a:r>
            <a:r>
              <a:rPr lang="ru-RU" sz="2800" b="1" spc="-1" dirty="0">
                <a:latin typeface="Times New Roman"/>
              </a:rPr>
              <a:t>?</a:t>
            </a:r>
          </a:p>
          <a:p>
            <a:pPr marL="514350" indent="-514350" algn="just">
              <a:buAutoNum type="arabicPeriod"/>
            </a:pPr>
            <a:r>
              <a:rPr lang="ru-RU" sz="2800" b="1" spc="-1" dirty="0" err="1">
                <a:latin typeface="Times New Roman"/>
              </a:rPr>
              <a:t>Клиникалық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диагнозды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негіздеңіз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және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тұжырымдаңыз</a:t>
            </a:r>
            <a:r>
              <a:rPr lang="ru-RU" sz="2800" b="1" spc="-1" dirty="0">
                <a:latin typeface="Times New Roman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ru-RU" sz="2800" b="1" spc="-1" dirty="0" err="1">
                <a:latin typeface="Times New Roman"/>
              </a:rPr>
              <a:t>Емдеу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жоспарын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құрыңыз</a:t>
            </a:r>
            <a:r>
              <a:rPr lang="ru-RU" sz="2800" b="1" spc="-1" dirty="0">
                <a:latin typeface="Times New Roman"/>
              </a:rPr>
              <a:t>.</a:t>
            </a:r>
            <a:r>
              <a:rPr lang="ru-RU" sz="2800" b="1" strike="noStrike" spc="-1" dirty="0">
                <a:latin typeface="Times New Roman"/>
                <a:ea typeface="Times New Roman"/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ru-RU" sz="2800" b="1" spc="-1" dirty="0" err="1">
                <a:latin typeface="Times New Roman"/>
              </a:rPr>
              <a:t>Сіз</a:t>
            </a:r>
            <a:r>
              <a:rPr lang="ru-RU" sz="2800" b="1" spc="-1" dirty="0">
                <a:latin typeface="Times New Roman"/>
              </a:rPr>
              <a:t> </a:t>
            </a:r>
            <a:r>
              <a:rPr lang="ru-RU" sz="2800" b="1" spc="-1" dirty="0" err="1">
                <a:latin typeface="Times New Roman"/>
              </a:rPr>
              <a:t>тромболитикалық</a:t>
            </a:r>
            <a:r>
              <a:rPr lang="ru-RU" sz="2800" b="1" spc="-1" dirty="0">
                <a:latin typeface="Times New Roman"/>
              </a:rPr>
              <a:t> терапия </a:t>
            </a:r>
            <a:r>
              <a:rPr lang="ru-RU" sz="2800" b="1" spc="-1" dirty="0" err="1">
                <a:latin typeface="Times New Roman"/>
              </a:rPr>
              <a:t>жасайсыз</a:t>
            </a:r>
            <a:r>
              <a:rPr lang="ru-RU" sz="2800" b="1" spc="-1" dirty="0">
                <a:latin typeface="Times New Roman"/>
              </a:rPr>
              <a:t> ба </a:t>
            </a:r>
            <a:r>
              <a:rPr lang="ru-RU" sz="2800" b="1" spc="-1" dirty="0" err="1">
                <a:latin typeface="Times New Roman"/>
              </a:rPr>
              <a:t>және</a:t>
            </a:r>
            <a:r>
              <a:rPr lang="ru-RU" sz="2800" b="1" spc="-1" dirty="0">
                <a:latin typeface="Times New Roman"/>
              </a:rPr>
              <a:t> неге?</a:t>
            </a:r>
            <a:endParaRPr lang="ru-RU" sz="2800" spc="-1" dirty="0">
              <a:latin typeface="Arial"/>
            </a:endParaRPr>
          </a:p>
          <a:p>
            <a:pPr algn="just"/>
            <a:endParaRPr lang="ru-RU" sz="2800" b="1" strike="noStrike" spc="-1" dirty="0">
              <a:latin typeface="Times New Roman"/>
              <a:ea typeface="Times New Roman"/>
            </a:endParaRPr>
          </a:p>
          <a:p>
            <a:pPr>
              <a:lnSpc>
                <a:spcPct val="100000"/>
              </a:lnSpc>
            </a:pPr>
            <a:endParaRPr lang="ru-RU" sz="26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31871" y="417159"/>
            <a:ext cx="2369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spc="-1" dirty="0">
                <a:solidFill>
                  <a:srgbClr val="FF0000"/>
                </a:solidFill>
                <a:latin typeface="Times New Roman"/>
              </a:rPr>
              <a:t>СҰРАҚТАР</a:t>
            </a:r>
            <a:endParaRPr lang="ru-RU" sz="3200" spc="-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1"/>
            <a:ext cx="8229240" cy="906448"/>
          </a:xfrm>
        </p:spPr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6" descr="Картинки по запросу &quot;МРТ признаки сакроилеита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" name="Rectangle 2"/>
          <p:cNvSpPr/>
          <p:nvPr/>
        </p:nvSpPr>
        <p:spPr>
          <a:xfrm>
            <a:off x="283837" y="1127488"/>
            <a:ext cx="87216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Офтальмолог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: ОИ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сетчатка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гипертониялық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ангиопатиясы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Эндокринолог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диабеті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ИПФ, декомпенсация.</a:t>
            </a:r>
          </a:p>
        </p:txBody>
      </p:sp>
    </p:spTree>
    <p:extLst>
      <p:ext uri="{BB962C8B-B14F-4D97-AF65-F5344CB8AC3E}">
        <p14:creationId xmlns:p14="http://schemas.microsoft.com/office/powerpoint/2010/main" val="334461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Клиникалық диагноз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84785"/>
            <a:ext cx="7626424" cy="345869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ЦВЗ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артериясы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бассейнінде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ишемиялық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типті қант диабеті, алғаш рет анықталған, ИПФ</a:t>
            </a: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Декомпенсация Артериялық гипертензия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стадия, қауіп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 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921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500841"/>
          </a:xfrm>
        </p:spPr>
        <p:txBody>
          <a:bodyPr/>
          <a:lstStyle/>
          <a:p>
            <a:r>
              <a:rPr lang="ru-RU"/>
              <a:t>Емдеу</a:t>
            </a:r>
            <a:endParaRPr lang="ru-RU" dirty="0"/>
          </a:p>
        </p:txBody>
      </p:sp>
      <p:sp>
        <p:nvSpPr>
          <p:cNvPr id="3" name="Rectangle 2"/>
          <p:cNvSpPr/>
          <p:nvPr/>
        </p:nvSpPr>
        <p:spPr>
          <a:xfrm>
            <a:off x="457200" y="1080654"/>
            <a:ext cx="840970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Бисопролол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(2,5 мг, таблетка ) (2.5 мг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Кардирил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 мг, таблетка) (10 мг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Нейропротекция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магний сульфаты (250 мг/мл,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инъекцияға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250 мг/мл) (5мг/мл вена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тамшылатып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Антиагрегантты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АСС 325 мг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пероральды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мг.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Гипогликемиялық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Протафан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ЕД Р/к 2 р/д в 8:00, 22:00,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Актрапид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4-6 ЕД 3 р/д п/к,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минут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гликемия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қарынға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ммоль/л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ммоль/л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ммоль/л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7775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113943-2EAD-C80E-4B79-FC8D3A8EC715}"/>
              </a:ext>
            </a:extLst>
          </p:cNvPr>
          <p:cNvSpPr txBox="1"/>
          <p:nvPr/>
        </p:nvSpPr>
        <p:spPr>
          <a:xfrm>
            <a:off x="880533" y="3167390"/>
            <a:ext cx="7382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 АУДАРҒАНДАРЫҢЫЗҒА РАҚМЕТ</a:t>
            </a:r>
          </a:p>
        </p:txBody>
      </p:sp>
    </p:spTree>
    <p:extLst>
      <p:ext uri="{BB962C8B-B14F-4D97-AF65-F5344CB8AC3E}">
        <p14:creationId xmlns:p14="http://schemas.microsoft.com/office/powerpoint/2010/main" val="172071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1290615" y="1296000"/>
            <a:ext cx="7127640" cy="240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Т, 55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ер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жұбайының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асимметриясына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шағымданады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000" b="0" strike="noStrike" spc="-1" dirty="0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2591999" y="513000"/>
            <a:ext cx="3449985" cy="71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4000" b="1" strike="noStrike" spc="-1" dirty="0" err="1">
                <a:latin typeface="Times New Roman"/>
              </a:rPr>
              <a:t>Шағымдары</a:t>
            </a:r>
            <a:r>
              <a:rPr lang="ru-RU" sz="4000" b="1" strike="noStrike" spc="-1" dirty="0">
                <a:latin typeface="Times New Roman"/>
              </a:rPr>
              <a:t>:</a:t>
            </a:r>
            <a:endParaRPr lang="ru-RU" sz="4000" b="0" strike="noStrike" spc="-1" dirty="0">
              <a:latin typeface="Arial"/>
            </a:endParaRPr>
          </a:p>
        </p:txBody>
      </p:sp>
      <p:grpSp>
        <p:nvGrpSpPr>
          <p:cNvPr id="195" name="Group 3"/>
          <p:cNvGrpSpPr/>
          <p:nvPr/>
        </p:nvGrpSpPr>
        <p:grpSpPr>
          <a:xfrm>
            <a:off x="432360" y="2808000"/>
            <a:ext cx="647280" cy="2271960"/>
            <a:chOff x="432360" y="2808000"/>
            <a:chExt cx="647280" cy="2271960"/>
          </a:xfrm>
        </p:grpSpPr>
        <p:sp>
          <p:nvSpPr>
            <p:cNvPr id="196" name="CustomShape 4"/>
            <p:cNvSpPr/>
            <p:nvPr/>
          </p:nvSpPr>
          <p:spPr>
            <a:xfrm>
              <a:off x="432360" y="3839040"/>
              <a:ext cx="646920" cy="1240560"/>
            </a:xfrm>
            <a:custGeom>
              <a:avLst/>
              <a:gdLst/>
              <a:ahLst/>
              <a:cxnLst/>
              <a:rect l="l" t="t" r="r" b="b"/>
              <a:pathLst>
                <a:path w="647700" h="1241425">
                  <a:moveTo>
                    <a:pt x="0" y="0"/>
                  </a:moveTo>
                  <a:lnTo>
                    <a:pt x="0" y="161925"/>
                  </a:lnTo>
                  <a:lnTo>
                    <a:pt x="1032" y="220367"/>
                  </a:lnTo>
                  <a:lnTo>
                    <a:pt x="4096" y="278087"/>
                  </a:lnTo>
                  <a:lnTo>
                    <a:pt x="9144" y="334984"/>
                  </a:lnTo>
                  <a:lnTo>
                    <a:pt x="16124" y="390957"/>
                  </a:lnTo>
                  <a:lnTo>
                    <a:pt x="24989" y="445904"/>
                  </a:lnTo>
                  <a:lnTo>
                    <a:pt x="35688" y="499725"/>
                  </a:lnTo>
                  <a:lnTo>
                    <a:pt x="48173" y="552317"/>
                  </a:lnTo>
                  <a:lnTo>
                    <a:pt x="62393" y="603579"/>
                  </a:lnTo>
                  <a:lnTo>
                    <a:pt x="78301" y="653410"/>
                  </a:lnTo>
                  <a:lnTo>
                    <a:pt x="95845" y="701709"/>
                  </a:lnTo>
                  <a:lnTo>
                    <a:pt x="114978" y="748374"/>
                  </a:lnTo>
                  <a:lnTo>
                    <a:pt x="135650" y="793305"/>
                  </a:lnTo>
                  <a:lnTo>
                    <a:pt x="157811" y="836399"/>
                  </a:lnTo>
                  <a:lnTo>
                    <a:pt x="181412" y="877556"/>
                  </a:lnTo>
                  <a:lnTo>
                    <a:pt x="206404" y="916674"/>
                  </a:lnTo>
                  <a:lnTo>
                    <a:pt x="232737" y="953652"/>
                  </a:lnTo>
                  <a:lnTo>
                    <a:pt x="260362" y="988388"/>
                  </a:lnTo>
                  <a:lnTo>
                    <a:pt x="289230" y="1020782"/>
                  </a:lnTo>
                  <a:lnTo>
                    <a:pt x="319292" y="1050731"/>
                  </a:lnTo>
                  <a:lnTo>
                    <a:pt x="350497" y="1078135"/>
                  </a:lnTo>
                  <a:lnTo>
                    <a:pt x="382798" y="1102893"/>
                  </a:lnTo>
                  <a:lnTo>
                    <a:pt x="416144" y="1124902"/>
                  </a:lnTo>
                  <a:lnTo>
                    <a:pt x="450486" y="1144062"/>
                  </a:lnTo>
                  <a:lnTo>
                    <a:pt x="485775" y="1160272"/>
                  </a:lnTo>
                  <a:lnTo>
                    <a:pt x="485775" y="1241171"/>
                  </a:lnTo>
                  <a:lnTo>
                    <a:pt x="647700" y="1112012"/>
                  </a:lnTo>
                  <a:lnTo>
                    <a:pt x="485775" y="917320"/>
                  </a:lnTo>
                  <a:lnTo>
                    <a:pt x="485775" y="998347"/>
                  </a:lnTo>
                  <a:lnTo>
                    <a:pt x="450486" y="982137"/>
                  </a:lnTo>
                  <a:lnTo>
                    <a:pt x="416144" y="962977"/>
                  </a:lnTo>
                  <a:lnTo>
                    <a:pt x="382798" y="940968"/>
                  </a:lnTo>
                  <a:lnTo>
                    <a:pt x="350497" y="916210"/>
                  </a:lnTo>
                  <a:lnTo>
                    <a:pt x="319292" y="888806"/>
                  </a:lnTo>
                  <a:lnTo>
                    <a:pt x="289230" y="858857"/>
                  </a:lnTo>
                  <a:lnTo>
                    <a:pt x="260362" y="826463"/>
                  </a:lnTo>
                  <a:lnTo>
                    <a:pt x="232737" y="791727"/>
                  </a:lnTo>
                  <a:lnTo>
                    <a:pt x="206404" y="754749"/>
                  </a:lnTo>
                  <a:lnTo>
                    <a:pt x="181412" y="715631"/>
                  </a:lnTo>
                  <a:lnTo>
                    <a:pt x="157811" y="674474"/>
                  </a:lnTo>
                  <a:lnTo>
                    <a:pt x="135650" y="631380"/>
                  </a:lnTo>
                  <a:lnTo>
                    <a:pt x="114978" y="586449"/>
                  </a:lnTo>
                  <a:lnTo>
                    <a:pt x="95845" y="539784"/>
                  </a:lnTo>
                  <a:lnTo>
                    <a:pt x="78301" y="491485"/>
                  </a:lnTo>
                  <a:lnTo>
                    <a:pt x="62393" y="441654"/>
                  </a:lnTo>
                  <a:lnTo>
                    <a:pt x="48173" y="390392"/>
                  </a:lnTo>
                  <a:lnTo>
                    <a:pt x="35688" y="337800"/>
                  </a:lnTo>
                  <a:lnTo>
                    <a:pt x="24989" y="283979"/>
                  </a:lnTo>
                  <a:lnTo>
                    <a:pt x="16124" y="229032"/>
                  </a:lnTo>
                  <a:lnTo>
                    <a:pt x="9144" y="173059"/>
                  </a:lnTo>
                  <a:lnTo>
                    <a:pt x="4096" y="116162"/>
                  </a:lnTo>
                  <a:lnTo>
                    <a:pt x="1032" y="584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362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7" name="CustomShape 5"/>
            <p:cNvSpPr/>
            <p:nvPr/>
          </p:nvSpPr>
          <p:spPr>
            <a:xfrm>
              <a:off x="432720" y="2808000"/>
              <a:ext cx="646920" cy="1111680"/>
            </a:xfrm>
            <a:custGeom>
              <a:avLst/>
              <a:gdLst/>
              <a:ahLst/>
              <a:cxnLst/>
              <a:rect l="l" t="t" r="r" b="b"/>
              <a:pathLst>
                <a:path w="647700" h="1112520">
                  <a:moveTo>
                    <a:pt x="647569" y="0"/>
                  </a:moveTo>
                  <a:lnTo>
                    <a:pt x="609408" y="1768"/>
                  </a:lnTo>
                  <a:lnTo>
                    <a:pt x="560146" y="9395"/>
                  </a:lnTo>
                  <a:lnTo>
                    <a:pt x="489160" y="31130"/>
                  </a:lnTo>
                  <a:lnTo>
                    <a:pt x="421353" y="64633"/>
                  </a:lnTo>
                  <a:lnTo>
                    <a:pt x="388767" y="85564"/>
                  </a:lnTo>
                  <a:lnTo>
                    <a:pt x="357127" y="109156"/>
                  </a:lnTo>
                  <a:lnTo>
                    <a:pt x="326482" y="135315"/>
                  </a:lnTo>
                  <a:lnTo>
                    <a:pt x="296883" y="163949"/>
                  </a:lnTo>
                  <a:lnTo>
                    <a:pt x="268380" y="194963"/>
                  </a:lnTo>
                  <a:lnTo>
                    <a:pt x="241024" y="228263"/>
                  </a:lnTo>
                  <a:lnTo>
                    <a:pt x="214864" y="263757"/>
                  </a:lnTo>
                  <a:lnTo>
                    <a:pt x="189950" y="301351"/>
                  </a:lnTo>
                  <a:lnTo>
                    <a:pt x="166334" y="340950"/>
                  </a:lnTo>
                  <a:lnTo>
                    <a:pt x="144065" y="382462"/>
                  </a:lnTo>
                  <a:lnTo>
                    <a:pt x="123193" y="425793"/>
                  </a:lnTo>
                  <a:lnTo>
                    <a:pt x="103768" y="470849"/>
                  </a:lnTo>
                  <a:lnTo>
                    <a:pt x="85841" y="517537"/>
                  </a:lnTo>
                  <a:lnTo>
                    <a:pt x="69463" y="565762"/>
                  </a:lnTo>
                  <a:lnTo>
                    <a:pt x="54682" y="615432"/>
                  </a:lnTo>
                  <a:lnTo>
                    <a:pt x="41550" y="666452"/>
                  </a:lnTo>
                  <a:lnTo>
                    <a:pt x="30117" y="718730"/>
                  </a:lnTo>
                  <a:lnTo>
                    <a:pt x="20432" y="772171"/>
                  </a:lnTo>
                  <a:lnTo>
                    <a:pt x="12547" y="826683"/>
                  </a:lnTo>
                  <a:lnTo>
                    <a:pt x="6510" y="882170"/>
                  </a:lnTo>
                  <a:lnTo>
                    <a:pt x="2374" y="938540"/>
                  </a:lnTo>
                  <a:lnTo>
                    <a:pt x="187" y="995700"/>
                  </a:lnTo>
                  <a:lnTo>
                    <a:pt x="0" y="1053555"/>
                  </a:lnTo>
                  <a:lnTo>
                    <a:pt x="1862" y="1112012"/>
                  </a:lnTo>
                  <a:lnTo>
                    <a:pt x="5850" y="1052939"/>
                  </a:lnTo>
                  <a:lnTo>
                    <a:pt x="11872" y="994965"/>
                  </a:lnTo>
                  <a:lnTo>
                    <a:pt x="19870" y="938176"/>
                  </a:lnTo>
                  <a:lnTo>
                    <a:pt x="29782" y="882663"/>
                  </a:lnTo>
                  <a:lnTo>
                    <a:pt x="41549" y="828513"/>
                  </a:lnTo>
                  <a:lnTo>
                    <a:pt x="55111" y="775816"/>
                  </a:lnTo>
                  <a:lnTo>
                    <a:pt x="70406" y="724660"/>
                  </a:lnTo>
                  <a:lnTo>
                    <a:pt x="87375" y="675135"/>
                  </a:lnTo>
                  <a:lnTo>
                    <a:pt x="105957" y="627328"/>
                  </a:lnTo>
                  <a:lnTo>
                    <a:pt x="126092" y="581328"/>
                  </a:lnTo>
                  <a:lnTo>
                    <a:pt x="147720" y="537226"/>
                  </a:lnTo>
                  <a:lnTo>
                    <a:pt x="170780" y="495108"/>
                  </a:lnTo>
                  <a:lnTo>
                    <a:pt x="195213" y="455064"/>
                  </a:lnTo>
                  <a:lnTo>
                    <a:pt x="220957" y="417183"/>
                  </a:lnTo>
                  <a:lnTo>
                    <a:pt x="247953" y="381553"/>
                  </a:lnTo>
                  <a:lnTo>
                    <a:pt x="276140" y="348264"/>
                  </a:lnTo>
                  <a:lnTo>
                    <a:pt x="305458" y="317404"/>
                  </a:lnTo>
                  <a:lnTo>
                    <a:pt x="335846" y="289061"/>
                  </a:lnTo>
                  <a:lnTo>
                    <a:pt x="367245" y="263325"/>
                  </a:lnTo>
                  <a:lnTo>
                    <a:pt x="399594" y="240284"/>
                  </a:lnTo>
                  <a:lnTo>
                    <a:pt x="432832" y="220027"/>
                  </a:lnTo>
                  <a:lnTo>
                    <a:pt x="466900" y="202644"/>
                  </a:lnTo>
                  <a:lnTo>
                    <a:pt x="537282" y="176850"/>
                  </a:lnTo>
                  <a:lnTo>
                    <a:pt x="610259" y="163612"/>
                  </a:lnTo>
                  <a:lnTo>
                    <a:pt x="647569" y="161925"/>
                  </a:lnTo>
                  <a:lnTo>
                    <a:pt x="647569" y="0"/>
                  </a:lnTo>
                  <a:close/>
                </a:path>
              </a:pathLst>
            </a:custGeom>
            <a:solidFill>
              <a:srgbClr val="6C2B1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8" name="CustomShape 6"/>
            <p:cNvSpPr/>
            <p:nvPr/>
          </p:nvSpPr>
          <p:spPr>
            <a:xfrm>
              <a:off x="432360" y="2808000"/>
              <a:ext cx="646920" cy="2271960"/>
            </a:xfrm>
            <a:custGeom>
              <a:avLst/>
              <a:gdLst/>
              <a:ahLst/>
              <a:cxnLst/>
              <a:rect l="l" t="t" r="r" b="b"/>
              <a:pathLst>
                <a:path w="647700" h="2272665">
                  <a:moveTo>
                    <a:pt x="0" y="1031113"/>
                  </a:moveTo>
                  <a:lnTo>
                    <a:pt x="1032" y="1089555"/>
                  </a:lnTo>
                  <a:lnTo>
                    <a:pt x="4096" y="1147275"/>
                  </a:lnTo>
                  <a:lnTo>
                    <a:pt x="9144" y="1204172"/>
                  </a:lnTo>
                  <a:lnTo>
                    <a:pt x="16124" y="1260145"/>
                  </a:lnTo>
                  <a:lnTo>
                    <a:pt x="24989" y="1315092"/>
                  </a:lnTo>
                  <a:lnTo>
                    <a:pt x="35688" y="1368913"/>
                  </a:lnTo>
                  <a:lnTo>
                    <a:pt x="48173" y="1421505"/>
                  </a:lnTo>
                  <a:lnTo>
                    <a:pt x="62393" y="1472767"/>
                  </a:lnTo>
                  <a:lnTo>
                    <a:pt x="78301" y="1522598"/>
                  </a:lnTo>
                  <a:lnTo>
                    <a:pt x="95845" y="1570897"/>
                  </a:lnTo>
                  <a:lnTo>
                    <a:pt x="114978" y="1617562"/>
                  </a:lnTo>
                  <a:lnTo>
                    <a:pt x="135650" y="1662493"/>
                  </a:lnTo>
                  <a:lnTo>
                    <a:pt x="157811" y="1705587"/>
                  </a:lnTo>
                  <a:lnTo>
                    <a:pt x="181412" y="1746744"/>
                  </a:lnTo>
                  <a:lnTo>
                    <a:pt x="206404" y="1785862"/>
                  </a:lnTo>
                  <a:lnTo>
                    <a:pt x="232737" y="1822840"/>
                  </a:lnTo>
                  <a:lnTo>
                    <a:pt x="260362" y="1857576"/>
                  </a:lnTo>
                  <a:lnTo>
                    <a:pt x="289230" y="1889970"/>
                  </a:lnTo>
                  <a:lnTo>
                    <a:pt x="319292" y="1919919"/>
                  </a:lnTo>
                  <a:lnTo>
                    <a:pt x="350497" y="1947323"/>
                  </a:lnTo>
                  <a:lnTo>
                    <a:pt x="382798" y="1972081"/>
                  </a:lnTo>
                  <a:lnTo>
                    <a:pt x="416144" y="1994090"/>
                  </a:lnTo>
                  <a:lnTo>
                    <a:pt x="450486" y="2013250"/>
                  </a:lnTo>
                  <a:lnTo>
                    <a:pt x="485775" y="2029460"/>
                  </a:lnTo>
                  <a:lnTo>
                    <a:pt x="485775" y="1948433"/>
                  </a:lnTo>
                  <a:lnTo>
                    <a:pt x="647700" y="2143125"/>
                  </a:lnTo>
                  <a:lnTo>
                    <a:pt x="485775" y="2272284"/>
                  </a:lnTo>
                  <a:lnTo>
                    <a:pt x="485775" y="2191385"/>
                  </a:lnTo>
                  <a:lnTo>
                    <a:pt x="450486" y="2175175"/>
                  </a:lnTo>
                  <a:lnTo>
                    <a:pt x="416144" y="2156015"/>
                  </a:lnTo>
                  <a:lnTo>
                    <a:pt x="382798" y="2134006"/>
                  </a:lnTo>
                  <a:lnTo>
                    <a:pt x="350497" y="2109248"/>
                  </a:lnTo>
                  <a:lnTo>
                    <a:pt x="319292" y="2081844"/>
                  </a:lnTo>
                  <a:lnTo>
                    <a:pt x="289230" y="2051895"/>
                  </a:lnTo>
                  <a:lnTo>
                    <a:pt x="260362" y="2019501"/>
                  </a:lnTo>
                  <a:lnTo>
                    <a:pt x="232737" y="1984765"/>
                  </a:lnTo>
                  <a:lnTo>
                    <a:pt x="206404" y="1947787"/>
                  </a:lnTo>
                  <a:lnTo>
                    <a:pt x="181412" y="1908669"/>
                  </a:lnTo>
                  <a:lnTo>
                    <a:pt x="157811" y="1867512"/>
                  </a:lnTo>
                  <a:lnTo>
                    <a:pt x="135650" y="1824418"/>
                  </a:lnTo>
                  <a:lnTo>
                    <a:pt x="114978" y="1779487"/>
                  </a:lnTo>
                  <a:lnTo>
                    <a:pt x="95845" y="1732822"/>
                  </a:lnTo>
                  <a:lnTo>
                    <a:pt x="78301" y="1684523"/>
                  </a:lnTo>
                  <a:lnTo>
                    <a:pt x="62393" y="1634692"/>
                  </a:lnTo>
                  <a:lnTo>
                    <a:pt x="48173" y="1583430"/>
                  </a:lnTo>
                  <a:lnTo>
                    <a:pt x="35688" y="1530838"/>
                  </a:lnTo>
                  <a:lnTo>
                    <a:pt x="24989" y="1477017"/>
                  </a:lnTo>
                  <a:lnTo>
                    <a:pt x="16124" y="1422070"/>
                  </a:lnTo>
                  <a:lnTo>
                    <a:pt x="9144" y="1366097"/>
                  </a:lnTo>
                  <a:lnTo>
                    <a:pt x="4096" y="1309200"/>
                  </a:lnTo>
                  <a:lnTo>
                    <a:pt x="1032" y="1251480"/>
                  </a:lnTo>
                  <a:lnTo>
                    <a:pt x="0" y="1193038"/>
                  </a:lnTo>
                  <a:lnTo>
                    <a:pt x="0" y="1031113"/>
                  </a:lnTo>
                  <a:lnTo>
                    <a:pt x="1025" y="972601"/>
                  </a:lnTo>
                  <a:lnTo>
                    <a:pt x="4064" y="914946"/>
                  </a:lnTo>
                  <a:lnTo>
                    <a:pt x="9063" y="858234"/>
                  </a:lnTo>
                  <a:lnTo>
                    <a:pt x="15967" y="802553"/>
                  </a:lnTo>
                  <a:lnTo>
                    <a:pt x="24721" y="747989"/>
                  </a:lnTo>
                  <a:lnTo>
                    <a:pt x="35270" y="694630"/>
                  </a:lnTo>
                  <a:lnTo>
                    <a:pt x="47560" y="642562"/>
                  </a:lnTo>
                  <a:lnTo>
                    <a:pt x="61536" y="591872"/>
                  </a:lnTo>
                  <a:lnTo>
                    <a:pt x="77144" y="542649"/>
                  </a:lnTo>
                  <a:lnTo>
                    <a:pt x="94328" y="494978"/>
                  </a:lnTo>
                  <a:lnTo>
                    <a:pt x="113035" y="448946"/>
                  </a:lnTo>
                  <a:lnTo>
                    <a:pt x="133208" y="404641"/>
                  </a:lnTo>
                  <a:lnTo>
                    <a:pt x="154795" y="362151"/>
                  </a:lnTo>
                  <a:lnTo>
                    <a:pt x="177740" y="321561"/>
                  </a:lnTo>
                  <a:lnTo>
                    <a:pt x="201988" y="282958"/>
                  </a:lnTo>
                  <a:lnTo>
                    <a:pt x="227484" y="246431"/>
                  </a:lnTo>
                  <a:lnTo>
                    <a:pt x="254175" y="212066"/>
                  </a:lnTo>
                  <a:lnTo>
                    <a:pt x="282005" y="179949"/>
                  </a:lnTo>
                  <a:lnTo>
                    <a:pt x="310920" y="150169"/>
                  </a:lnTo>
                  <a:lnTo>
                    <a:pt x="340865" y="122812"/>
                  </a:lnTo>
                  <a:lnTo>
                    <a:pt x="371785" y="97965"/>
                  </a:lnTo>
                  <a:lnTo>
                    <a:pt x="403626" y="75715"/>
                  </a:lnTo>
                  <a:lnTo>
                    <a:pt x="436333" y="56150"/>
                  </a:lnTo>
                  <a:lnTo>
                    <a:pt x="504127" y="25419"/>
                  </a:lnTo>
                  <a:lnTo>
                    <a:pt x="574728" y="6471"/>
                  </a:lnTo>
                  <a:lnTo>
                    <a:pt x="647700" y="0"/>
                  </a:lnTo>
                  <a:lnTo>
                    <a:pt x="647700" y="161925"/>
                  </a:lnTo>
                  <a:lnTo>
                    <a:pt x="610389" y="163612"/>
                  </a:lnTo>
                  <a:lnTo>
                    <a:pt x="573607" y="168617"/>
                  </a:lnTo>
                  <a:lnTo>
                    <a:pt x="501868" y="188221"/>
                  </a:lnTo>
                  <a:lnTo>
                    <a:pt x="432963" y="220027"/>
                  </a:lnTo>
                  <a:lnTo>
                    <a:pt x="399725" y="240284"/>
                  </a:lnTo>
                  <a:lnTo>
                    <a:pt x="367376" y="263325"/>
                  </a:lnTo>
                  <a:lnTo>
                    <a:pt x="335977" y="289061"/>
                  </a:lnTo>
                  <a:lnTo>
                    <a:pt x="305589" y="317404"/>
                  </a:lnTo>
                  <a:lnTo>
                    <a:pt x="276271" y="348264"/>
                  </a:lnTo>
                  <a:lnTo>
                    <a:pt x="248084" y="381553"/>
                  </a:lnTo>
                  <a:lnTo>
                    <a:pt x="221088" y="417183"/>
                  </a:lnTo>
                  <a:lnTo>
                    <a:pt x="195344" y="455064"/>
                  </a:lnTo>
                  <a:lnTo>
                    <a:pt x="170911" y="495108"/>
                  </a:lnTo>
                  <a:lnTo>
                    <a:pt x="147851" y="537226"/>
                  </a:lnTo>
                  <a:lnTo>
                    <a:pt x="126223" y="581328"/>
                  </a:lnTo>
                  <a:lnTo>
                    <a:pt x="106088" y="627328"/>
                  </a:lnTo>
                  <a:lnTo>
                    <a:pt x="87506" y="675135"/>
                  </a:lnTo>
                  <a:lnTo>
                    <a:pt x="70537" y="724660"/>
                  </a:lnTo>
                  <a:lnTo>
                    <a:pt x="55241" y="775816"/>
                  </a:lnTo>
                  <a:lnTo>
                    <a:pt x="41680" y="828513"/>
                  </a:lnTo>
                  <a:lnTo>
                    <a:pt x="29913" y="882663"/>
                  </a:lnTo>
                  <a:lnTo>
                    <a:pt x="20001" y="938176"/>
                  </a:lnTo>
                  <a:lnTo>
                    <a:pt x="12003" y="994965"/>
                  </a:lnTo>
                  <a:lnTo>
                    <a:pt x="5980" y="1052939"/>
                  </a:lnTo>
                  <a:lnTo>
                    <a:pt x="1993" y="1112012"/>
                  </a:lnTo>
                </a:path>
              </a:pathLst>
            </a:custGeom>
            <a:noFill/>
            <a:ln w="19080">
              <a:solidFill>
                <a:srgbClr val="4D1C1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9" name="CustomShape 7"/>
          <p:cNvSpPr/>
          <p:nvPr/>
        </p:nvSpPr>
        <p:spPr>
          <a:xfrm>
            <a:off x="1333439" y="4752000"/>
            <a:ext cx="7084815" cy="1014120"/>
          </a:xfrm>
          <a:prstGeom prst="rect">
            <a:avLst/>
          </a:prstGeom>
          <a:solidFill>
            <a:srgbClr val="FFFFFF"/>
          </a:solidFill>
          <a:ln w="19080">
            <a:solidFill>
              <a:srgbClr val="77180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9240" rIns="0" bIns="0"/>
          <a:lstStyle/>
          <a:p>
            <a:pPr algn="just">
              <a:lnSpc>
                <a:spcPct val="100000"/>
              </a:lnSpc>
            </a:pP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Жетекші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синдромды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және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негізгі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симптомдарын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2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атаңыз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?</a:t>
            </a:r>
            <a:endParaRPr lang="ru-RU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438149" y="990600"/>
            <a:ext cx="7992765" cy="53149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Таңертең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оянғаннан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жұбайы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ботқаға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каша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тәрелкедегі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бригадасы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1080000" y="144000"/>
            <a:ext cx="5471640" cy="177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000" b="0" strike="noStrike" spc="-1" dirty="0">
                <a:solidFill>
                  <a:srgbClr val="ED1C24"/>
                </a:solidFill>
                <a:latin typeface="Times New Roman"/>
              </a:rPr>
              <a:t>Ауру </a:t>
            </a:r>
            <a:r>
              <a:rPr lang="ru-RU" sz="4000" b="0" strike="noStrike" spc="-1" dirty="0" err="1">
                <a:solidFill>
                  <a:srgbClr val="ED1C24"/>
                </a:solidFill>
                <a:latin typeface="Times New Roman"/>
              </a:rPr>
              <a:t>тарихы</a:t>
            </a:r>
            <a:r>
              <a:rPr lang="ru-RU" sz="4000" b="0" strike="noStrike" spc="-1" dirty="0">
                <a:solidFill>
                  <a:srgbClr val="ED1C24"/>
                </a:solidFill>
                <a:latin typeface="Times New Roman"/>
              </a:rPr>
              <a:t>:</a:t>
            </a:r>
            <a:endParaRPr lang="ru-RU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504000" y="1080000"/>
            <a:ext cx="7631640" cy="390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dirty="0"/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1600" b="0" strike="noStrike" spc="-1" dirty="0">
              <a:latin typeface="Arial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1080000" y="144000"/>
            <a:ext cx="5471640" cy="177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ru-RU" sz="40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4000" y="941844"/>
            <a:ext cx="80970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Туберкулез, гепатит,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венерологиялық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Тұқымқуалаушылық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анықталмады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Аллергоанамнез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анықталмады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артериялық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гипертензия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22592" y="318768"/>
            <a:ext cx="28023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spc="-1" dirty="0" err="1">
                <a:solidFill>
                  <a:srgbClr val="CE181E"/>
                </a:solidFill>
                <a:latin typeface="Times New Roman"/>
              </a:rPr>
              <a:t>Өмір</a:t>
            </a:r>
            <a:r>
              <a:rPr lang="ru-RU" sz="3200" spc="-1" dirty="0">
                <a:solidFill>
                  <a:srgbClr val="CE181E"/>
                </a:solidFill>
                <a:latin typeface="Times New Roman"/>
              </a:rPr>
              <a:t> </a:t>
            </a:r>
            <a:r>
              <a:rPr lang="ru-RU" sz="3200" spc="-1" dirty="0" err="1">
                <a:solidFill>
                  <a:srgbClr val="CE181E"/>
                </a:solidFill>
                <a:latin typeface="Times New Roman"/>
              </a:rPr>
              <a:t>анамнезі</a:t>
            </a:r>
            <a:r>
              <a:rPr lang="ru-RU" sz="3200" spc="-1" dirty="0">
                <a:solidFill>
                  <a:srgbClr val="CE181E"/>
                </a:solidFill>
                <a:latin typeface="Times New Roman"/>
              </a:rPr>
              <a:t>:</a:t>
            </a:r>
            <a:endParaRPr lang="ru-RU" sz="3200" spc="-1" dirty="0"/>
          </a:p>
        </p:txBody>
      </p:sp>
    </p:spTree>
    <p:extLst>
      <p:ext uri="{BB962C8B-B14F-4D97-AF65-F5344CB8AC3E}">
        <p14:creationId xmlns:p14="http://schemas.microsoft.com/office/powerpoint/2010/main" val="18516226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396180" y="881280"/>
            <a:ext cx="8351640" cy="597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жетіспеушілікке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жеткіліксіздігіне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бөртпелерден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аяқтарда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везикулярлы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сырылдар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хрипы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жи3л3г3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минутына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қантамыр жүйесі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тұйықталған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ырғағы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ЖСС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минутына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АҚ 170/100 мм.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рт.Ст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Асқорыту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ылғалды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таза. Пальпация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ауырсынусыз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Бауыр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доғасының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кетулер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бұзылмаған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nevrosus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ШКГ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(Шкала комы Глазго)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балл,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әлсіз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оглушение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симптоматика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Менингиальды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саңылаулары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 S,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 қарашықтары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D=S,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фотореакция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асимметриялы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парез 7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ЧМН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Сенсорлық-амнистикалық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бай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Бульбарный синдром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D=S.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Аяқ-қол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парезі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Ромберг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теңселу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пошатывание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5" name="CustomShape 2"/>
          <p:cNvSpPr/>
          <p:nvPr/>
        </p:nvSpPr>
        <p:spPr>
          <a:xfrm>
            <a:off x="1512000" y="47880"/>
            <a:ext cx="5831640" cy="81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3200" b="0" strike="noStrike" spc="-1" dirty="0" err="1">
                <a:solidFill>
                  <a:srgbClr val="CE181E"/>
                </a:solidFill>
                <a:latin typeface="Times New Roman"/>
              </a:rPr>
              <a:t>Объективті</a:t>
            </a:r>
            <a:r>
              <a:rPr lang="ru-RU" sz="3200" b="0" strike="noStrike" spc="-1" dirty="0">
                <a:solidFill>
                  <a:srgbClr val="CE181E"/>
                </a:solidFill>
                <a:latin typeface="Times New Roman"/>
              </a:rPr>
              <a:t> </a:t>
            </a:r>
            <a:r>
              <a:rPr lang="ru-RU" sz="3200" b="0" strike="noStrike" spc="-1" dirty="0" err="1">
                <a:solidFill>
                  <a:srgbClr val="CE181E"/>
                </a:solidFill>
                <a:latin typeface="Times New Roman"/>
              </a:rPr>
              <a:t>деректер</a:t>
            </a:r>
            <a:r>
              <a:rPr lang="ru-RU" sz="3200" b="0" strike="noStrike" spc="-1" dirty="0">
                <a:solidFill>
                  <a:srgbClr val="CE181E"/>
                </a:solidFill>
                <a:latin typeface="Times New Roman"/>
              </a:rPr>
              <a:t>:</a:t>
            </a:r>
            <a:endParaRPr lang="ru-RU" sz="1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3108525" y="234273"/>
            <a:ext cx="3616965" cy="4495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ru-RU" sz="4000" spc="-1" dirty="0">
                <a:solidFill>
                  <a:srgbClr val="FF0000"/>
                </a:solidFill>
                <a:latin typeface="Times New Roman"/>
              </a:rPr>
              <a:t>СҰРАҚТАР</a:t>
            </a:r>
            <a:endParaRPr lang="ru-RU" sz="4000" b="0" strike="noStrike" spc="-1" dirty="0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1238250" y="1095375"/>
            <a:ext cx="7048500" cy="4638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Неврологиялық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симптомдардың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мүмкін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болатын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себептері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қандай</a:t>
            </a: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?</a:t>
            </a: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Миды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зақымданса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негіздеңіз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тұжырымдаңыз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Диагнозды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растау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үшін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қандай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зерттеулер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қажет</a:t>
            </a: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?</a:t>
            </a:r>
            <a:endParaRPr lang="ru-RU" sz="2400" b="1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27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8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29" name="CustomShape 4"/>
          <p:cNvSpPr/>
          <p:nvPr/>
        </p:nvSpPr>
        <p:spPr>
          <a:xfrm>
            <a:off x="4230000" y="1407960"/>
            <a:ext cx="711720" cy="8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/>
          <a:lstStyle/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lang="ru-RU" sz="5400" b="0" strike="noStrike" spc="9401">
                <a:solidFill>
                  <a:srgbClr val="DBA354"/>
                </a:solidFill>
                <a:latin typeface="Wingdings"/>
                <a:ea typeface="DejaVu Sans"/>
              </a:rPr>
              <a:t></a:t>
            </a:r>
            <a:endParaRPr lang="ru-RU" sz="5400" b="0" strike="noStrike" spc="-1">
              <a:latin typeface="Arial"/>
            </a:endParaRPr>
          </a:p>
        </p:txBody>
      </p:sp>
      <p:sp>
        <p:nvSpPr>
          <p:cNvPr id="230" name="CustomShape 5"/>
          <p:cNvSpPr/>
          <p:nvPr/>
        </p:nvSpPr>
        <p:spPr>
          <a:xfrm>
            <a:off x="11764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91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CustomShape 6"/>
          <p:cNvSpPr/>
          <p:nvPr/>
        </p:nvSpPr>
        <p:spPr>
          <a:xfrm>
            <a:off x="48340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28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32" name="Table 7"/>
          <p:cNvGraphicFramePr/>
          <p:nvPr>
            <p:extLst>
              <p:ext uri="{D42A27DB-BD31-4B8C-83A1-F6EECF244321}">
                <p14:modId xmlns:p14="http://schemas.microsoft.com/office/powerpoint/2010/main" val="1942963278"/>
              </p:ext>
            </p:extLst>
          </p:nvPr>
        </p:nvGraphicFramePr>
        <p:xfrm>
          <a:off x="3" y="28441"/>
          <a:ext cx="9143278" cy="6406951"/>
        </p:xfrm>
        <a:graphic>
          <a:graphicData uri="http://schemas.openxmlformats.org/drawingml/2006/table">
            <a:tbl>
              <a:tblPr/>
              <a:tblGrid>
                <a:gridCol w="1447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7903">
                <a:tc gridSpan="2">
                  <a:txBody>
                    <a:bodyPr/>
                    <a:lstStyle/>
                    <a:p>
                      <a:pPr marL="60840">
                        <a:lnSpc>
                          <a:spcPts val="1854"/>
                        </a:lnSpc>
                        <a:spcBef>
                          <a:spcPts val="26"/>
                        </a:spcBef>
                      </a:pPr>
                      <a:r>
                        <a:rPr lang="ru-RU" sz="1550" b="1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Анализ</a:t>
                      </a:r>
                      <a:r>
                        <a:rPr lang="ru-RU" sz="1550" b="1" strike="noStrike" spc="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550" b="1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крови</a:t>
                      </a:r>
                      <a:endParaRPr lang="ru-RU" sz="1550" b="0" strike="noStrike" spc="-1">
                        <a:latin typeface="Arial"/>
                      </a:endParaRPr>
                    </a:p>
                    <a:p>
                      <a:pPr marL="23040">
                        <a:lnSpc>
                          <a:spcPts val="1429"/>
                        </a:lnSpc>
                        <a:spcBef>
                          <a:spcPts val="51"/>
                        </a:spcBef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Компонеттер, 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э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тт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-46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2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,  элементы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Физиологиялық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ct val="99000"/>
                        </a:lnSpc>
                        <a:spcBef>
                          <a:spcPts val="74"/>
                        </a:spcBef>
                      </a:pP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зерттеулер  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шегі/Пределы  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оло</a:t>
                      </a:r>
                      <a:r>
                        <a:rPr lang="ru-RU" sz="1200" b="0" strike="noStrike" spc="-41">
                          <a:solidFill>
                            <a:srgbClr val="000000"/>
                          </a:solidFill>
                          <a:latin typeface="Times New Roman"/>
                        </a:rPr>
                        <a:t>г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ч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ес</a:t>
                      </a:r>
                      <a:r>
                        <a:rPr lang="ru-RU" sz="1200" b="0" strike="noStrike" spc="-55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 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исследований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6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С:мөлшер</a:t>
                      </a:r>
                      <a:r>
                        <a:rPr lang="ru-RU" sz="1200" b="0" strike="noStrike" spc="21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бірліктері/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29"/>
                        </a:lnSpc>
                        <a:spcBef>
                          <a:spcPts val="113"/>
                        </a:spcBef>
                      </a:pPr>
                      <a:r>
                        <a:rPr lang="ru-RU" sz="1200" b="0" strike="noStrike" spc="-55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иниц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ы  </a:t>
                      </a:r>
                      <a:r>
                        <a:rPr lang="ru-RU" sz="12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величин  </a:t>
                      </a:r>
                      <a:r>
                        <a:rPr lang="ru-RU" sz="12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66"/>
                        </a:lnSpc>
                      </a:pP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Нәтижелер/Результаты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84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69"/>
                        </a:lnSpc>
                      </a:pP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Гемоглобин	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(М)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3040">
                        <a:lnSpc>
                          <a:spcPts val="1409"/>
                        </a:lnSpc>
                      </a:pP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Ә(Ж)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130,0-160,0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40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120,0-140,0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9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09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75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158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184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8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ЭритроциттерЕ(М)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/(Эритроциты)</a:t>
                      </a:r>
                      <a:r>
                        <a:rPr lang="ru-RU" sz="1200" b="0" strike="noStrike" spc="15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Ә(Ж)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4,0-5,0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40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–4,7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75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700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0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8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4,80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160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41"/>
                        </a:lnSpc>
                      </a:pP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Түстікөрсеткіш/(Цвет.показатель)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41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0,85-1,05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0.88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28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89"/>
                        </a:lnSpc>
                      </a:pP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Тромбоциттер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(Тромбоциты)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180,0-320,0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5880">
                        <a:lnSpc>
                          <a:spcPts val="138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702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41"/>
                        </a:lnSpc>
                      </a:pP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Лейкоциттер/(Лейкоциты)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341"/>
                        </a:lnSpc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4,0-9,0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5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8,0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097">
                <a:tc rowSpan="3">
                  <a:txBody>
                    <a:bodyPr/>
                    <a:lstStyle/>
                    <a:p>
                      <a:pPr marL="69840">
                        <a:lnSpc>
                          <a:spcPts val="1434"/>
                        </a:lnSpc>
                        <a:spcBef>
                          <a:spcPts val="111"/>
                        </a:spcBef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нейтрофил-дер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69840">
                        <a:lnSpc>
                          <a:spcPts val="1434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нейтрофилы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4120">
                        <a:lnSpc>
                          <a:spcPts val="1429"/>
                        </a:lnSpc>
                        <a:spcBef>
                          <a:spcPts val="20"/>
                        </a:spcBef>
                      </a:pPr>
                      <a:r>
                        <a:rPr lang="ru-RU" sz="12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-4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лоч</a:t>
                      </a:r>
                      <a:r>
                        <a:rPr lang="ru-RU" sz="1200" b="0" strike="noStrike" spc="-13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я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89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1-4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(0,04-0,30)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4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4120">
                        <a:lnSpc>
                          <a:spcPts val="1375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(Сегментоядерные)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86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47-72</a:t>
                      </a:r>
                      <a:r>
                        <a:rPr lang="ru-RU" sz="1200" b="0" strike="noStrike" spc="-7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(2,00-5,50)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8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7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9"/>
                        </a:lnSpc>
                      </a:pPr>
                      <a:r>
                        <a:rPr lang="ru-RU" sz="1200" b="0" strike="noStrike" spc="-1" dirty="0">
                          <a:latin typeface="Arial"/>
                        </a:rPr>
                        <a:t>68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2121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26"/>
                        </a:spcBef>
                      </a:pP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Э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ин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10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(Эозинофилы)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380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0,5-5</a:t>
                      </a:r>
                      <a:r>
                        <a:rPr lang="ru-RU" sz="1200" b="0" strike="noStrike" spc="-8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(0,02-0,3)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marL="28080">
                        <a:lnSpc>
                          <a:spcPts val="1380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0667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31"/>
                        </a:spcBef>
                      </a:pPr>
                      <a:r>
                        <a:rPr lang="ru-RU" sz="1200" b="0" strike="noStrike" spc="-15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200" b="0" strike="noStrike" spc="-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10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(Базофилы)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0-1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(0,00-0,065)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75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14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0,1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2121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66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(Моноциты)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2-9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(0,09-0,60)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"/>
                        </a:spcBef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375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1315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40"/>
                        </a:spcBef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ци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тт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  </a:t>
                      </a: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ци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2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9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18-40</a:t>
                      </a:r>
                      <a:r>
                        <a:rPr lang="ru-RU" sz="1200" b="0" strike="noStrike" spc="-7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(1,20-3,00)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8700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</a:pP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Эритроциттердіңшөгужылдамдығы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23040">
                        <a:lnSpc>
                          <a:spcPts val="1349"/>
                        </a:lnSpc>
                        <a:spcBef>
                          <a:spcPts val="181"/>
                        </a:spcBef>
                      </a:pPr>
                      <a:r>
                        <a:rPr lang="ru-RU" sz="1200" b="0" strike="noStrike" spc="-15" dirty="0">
                          <a:solidFill>
                            <a:srgbClr val="000000"/>
                          </a:solidFill>
                          <a:latin typeface="Times New Roman"/>
                        </a:rPr>
                        <a:t>(Скорость</a:t>
                      </a:r>
                      <a:r>
                        <a:rPr lang="ru-RU" sz="1200" b="0" strike="noStrike" spc="131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оседания </a:t>
                      </a: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эритроцитов)	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66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5" dirty="0">
                          <a:solidFill>
                            <a:srgbClr val="000000"/>
                          </a:solidFill>
                          <a:latin typeface="Times New Roman"/>
                        </a:rPr>
                        <a:t>(М) 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Ә.(Ж)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426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2-10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26640">
                        <a:lnSpc>
                          <a:spcPts val="1434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2-15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 indent="38160">
                        <a:lnSpc>
                          <a:spcPts val="1429"/>
                        </a:lnSpc>
                        <a:spcBef>
                          <a:spcPts val="45"/>
                        </a:spcBef>
                      </a:pP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мм</a:t>
                      </a:r>
                      <a:r>
                        <a:rPr lang="ru-RU" sz="1200" b="0" strike="noStrike" spc="-35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</a:t>
                      </a:r>
                      <a:r>
                        <a:rPr lang="ru-RU" sz="1200" b="0" strike="noStrike" spc="-4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ғ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  <a:r>
                        <a:rPr lang="ru-RU" sz="12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ч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ас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)  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мм/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сағ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.(час)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34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5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aphicFrame>
        <p:nvGraphicFramePr>
          <p:cNvPr id="236" name="Table 4"/>
          <p:cNvGraphicFramePr/>
          <p:nvPr>
            <p:extLst>
              <p:ext uri="{D42A27DB-BD31-4B8C-83A1-F6EECF244321}">
                <p14:modId xmlns:p14="http://schemas.microsoft.com/office/powerpoint/2010/main" val="2154753690"/>
              </p:ext>
            </p:extLst>
          </p:nvPr>
        </p:nvGraphicFramePr>
        <p:xfrm>
          <a:off x="0" y="59730"/>
          <a:ext cx="8857080" cy="6798270"/>
        </p:xfrm>
        <a:graphic>
          <a:graphicData uri="http://schemas.openxmlformats.org/drawingml/2006/table">
            <a:tbl>
              <a:tblPr/>
              <a:tblGrid>
                <a:gridCol w="106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9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5498">
                <a:tc gridSpan="2">
                  <a:txBody>
                    <a:bodyPr/>
                    <a:lstStyle/>
                    <a:p>
                      <a:pPr marL="87480">
                        <a:lnSpc>
                          <a:spcPct val="100000"/>
                        </a:lnSpc>
                        <a:spcBef>
                          <a:spcPts val="269"/>
                        </a:spcBef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Биохимический</a:t>
                      </a:r>
                      <a:r>
                        <a:rPr lang="ru-RU" sz="1800" b="1" strike="noStrike" spc="-12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анализ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marL="39960">
                        <a:lnSpc>
                          <a:spcPct val="100000"/>
                        </a:lnSpc>
                        <a:spcBef>
                          <a:spcPts val="264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Компонент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Нәтижелер  </a:t>
                      </a: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4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400" b="0" strike="noStrike" spc="-109">
                          <a:solidFill>
                            <a:srgbClr val="000000"/>
                          </a:solidFill>
                          <a:latin typeface="Times New Roman"/>
                        </a:rPr>
                        <a:t>у</a:t>
                      </a:r>
                      <a:r>
                        <a:rPr lang="ru-RU" sz="1400" b="0" strike="noStrike" spc="-35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ь</a:t>
                      </a:r>
                      <a:r>
                        <a:rPr lang="ru-RU" sz="14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4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Қалыптымөлшерлер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Нормативные</a:t>
                      </a:r>
                      <a:r>
                        <a:rPr lang="ru-RU" sz="1400" b="0" strike="noStrike" spc="-197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величины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r>
                        <a:rPr lang="ru-RU" sz="1400" b="0" strike="noStrike" spc="-8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бірліктері 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Единицы</a:t>
                      </a:r>
                      <a:r>
                        <a:rPr lang="ru-RU" sz="1400" b="0" strike="noStrike" spc="-6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29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Жалпы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нәруыз(Общий</a:t>
                      </a:r>
                      <a:r>
                        <a:rPr lang="ru-RU" sz="1400" b="0" strike="noStrike" spc="-16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белок)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66-87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Несепнәр</a:t>
                      </a:r>
                      <a:r>
                        <a:rPr lang="ru-RU" sz="1400" b="0" strike="noStrike" spc="12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(Мочевина)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5,8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2,3-8,3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750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Креатинин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ts val="2100"/>
                        </a:lnSpc>
                      </a:pPr>
                      <a:r>
                        <a:rPr lang="ru-RU" sz="1400" b="0" strike="noStrike" spc="-35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81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45-115	</a:t>
                      </a:r>
                      <a:r>
                        <a:rPr lang="ru-RU" sz="14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(45-97)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814">
                <a:tc row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Глюкоза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DBA35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DBA35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DBA354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ts val="1151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7,5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DBA354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ts val="1151"/>
                        </a:lnSpc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3,05-6,38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ts val="1151"/>
                        </a:lnSpc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Калий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3,5-5,1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814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Натрий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135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135-145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ммоль</a:t>
                      </a:r>
                      <a:r>
                        <a:rPr lang="ru-RU" sz="14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АлаТ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en-US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en-US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0,68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(до</a:t>
                      </a:r>
                      <a:r>
                        <a:rPr lang="ru-RU" sz="1400" b="0" strike="noStrike" spc="-14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0,52)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мккат/л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АсаТ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0,34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0,62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(0,52)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мккат/л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Билирубин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жалпы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(общий)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18,2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22,2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мкмоль/л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Билирубин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тура</a:t>
                      </a:r>
                      <a:r>
                        <a:rPr lang="ru-RU" sz="1400" b="0" strike="noStrike" spc="-14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(прямой)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3,1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5,1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мкмоль/л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8319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Тимол</a:t>
                      </a:r>
                      <a:r>
                        <a:rPr lang="ru-RU" sz="1400" b="0" strike="noStrike" spc="-15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сынамасы</a:t>
                      </a:r>
                      <a:r>
                        <a:rPr lang="ru-RU" sz="1400" b="0" strike="noStrike" spc="-9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(Тимоловая</a:t>
                      </a:r>
                      <a:r>
                        <a:rPr lang="ru-RU" sz="1400" b="0" strike="noStrike" spc="-10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проба)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ед.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5696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Сілтіфосфатазасы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 marL="39960">
                        <a:lnSpc>
                          <a:spcPct val="100000"/>
                        </a:lnSpc>
                        <a:spcBef>
                          <a:spcPts val="281"/>
                        </a:spcBef>
                      </a:pPr>
                      <a:r>
                        <a:rPr lang="ru-RU" sz="14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(Щелочная</a:t>
                      </a:r>
                      <a:r>
                        <a:rPr lang="ru-RU" sz="1400" b="0" strike="noStrike" spc="46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фосфатаза)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3,2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15" dirty="0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5,0 </a:t>
                      </a: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(до</a:t>
                      </a:r>
                      <a:r>
                        <a:rPr lang="ru-RU" sz="1400" b="0" strike="noStrike" spc="-14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4.0)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мккат</a:t>
                      </a:r>
                      <a:r>
                        <a:rPr lang="ru-RU" sz="14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3,41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3,1-5,2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ЛПВН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0,43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более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1,45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(более</a:t>
                      </a:r>
                      <a:r>
                        <a:rPr lang="ru-RU" sz="1400" b="0" strike="noStrike" spc="-12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1,68)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ЛПНП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1,99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менее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 3,37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Үшглицеридтер</a:t>
                      </a:r>
                      <a:r>
                        <a:rPr lang="ru-RU" sz="1400" b="0" strike="noStrike" spc="55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(Триглицериды)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1,3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0,68-2,3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Липопротеидтер</a:t>
                      </a:r>
                      <a:r>
                        <a:rPr lang="ru-RU" sz="1400" b="0" strike="noStrike" spc="-6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(Липопротеиды)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35-55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ед.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38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9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40" name="CustomShape 4"/>
          <p:cNvSpPr/>
          <p:nvPr/>
        </p:nvSpPr>
        <p:spPr>
          <a:xfrm>
            <a:off x="2432160" y="1407960"/>
            <a:ext cx="5867280" cy="165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/>
          <a:lstStyle/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lang="ru-RU" sz="5400" b="0" strike="dblStrike" spc="-1" dirty="0">
                <a:solidFill>
                  <a:srgbClr val="DBA354"/>
                </a:solidFill>
                <a:latin typeface="Times New Roman"/>
                <a:ea typeface="DejaVu Sans"/>
              </a:rPr>
              <a:t> 	</a:t>
            </a:r>
            <a:r>
              <a:rPr lang="ru-RU" sz="5400" b="0" strike="dblStrike" spc="9401" dirty="0">
                <a:solidFill>
                  <a:srgbClr val="DBA354"/>
                </a:solidFill>
                <a:latin typeface="Wingdings"/>
                <a:ea typeface="DejaVu Sans"/>
              </a:rPr>
              <a:t></a:t>
            </a:r>
            <a:r>
              <a:rPr lang="ru-RU" sz="5400" b="0" strike="noStrike" spc="9401" dirty="0">
                <a:solidFill>
                  <a:srgbClr val="DBA354"/>
                </a:solidFill>
                <a:latin typeface="Times New Roman"/>
                <a:ea typeface="DejaVu Sans"/>
              </a:rPr>
              <a:t>	</a:t>
            </a:r>
            <a:r>
              <a:rPr lang="ru-RU" sz="5400" b="0" u="sng" strike="noStrike" spc="9401" dirty="0">
                <a:solidFill>
                  <a:srgbClr val="DBA354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endParaRPr lang="ru-RU" sz="5400" b="0" strike="noStrike" spc="-1" dirty="0">
              <a:latin typeface="Arial"/>
            </a:endParaRPr>
          </a:p>
        </p:txBody>
      </p:sp>
      <p:sp>
        <p:nvSpPr>
          <p:cNvPr id="241" name="CustomShape 5"/>
          <p:cNvSpPr/>
          <p:nvPr/>
        </p:nvSpPr>
        <p:spPr>
          <a:xfrm>
            <a:off x="48340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28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CustomShape 6"/>
          <p:cNvSpPr/>
          <p:nvPr/>
        </p:nvSpPr>
        <p:spPr>
          <a:xfrm>
            <a:off x="461160" y="326160"/>
            <a:ext cx="7789320" cy="6204960"/>
          </a:xfrm>
          <a:custGeom>
            <a:avLst/>
            <a:gdLst/>
            <a:ahLst/>
            <a:cxnLst/>
            <a:rect l="l" t="t" r="r" b="b"/>
            <a:pathLst>
              <a:path w="7790180" h="6205855">
                <a:moveTo>
                  <a:pt x="6350" y="0"/>
                </a:moveTo>
                <a:lnTo>
                  <a:pt x="6350" y="6205435"/>
                </a:lnTo>
                <a:moveTo>
                  <a:pt x="7783271" y="0"/>
                </a:moveTo>
                <a:lnTo>
                  <a:pt x="7783271" y="6205435"/>
                </a:lnTo>
                <a:moveTo>
                  <a:pt x="0" y="6350"/>
                </a:moveTo>
                <a:lnTo>
                  <a:pt x="7789621" y="6350"/>
                </a:lnTo>
                <a:moveTo>
                  <a:pt x="0" y="6199085"/>
                </a:moveTo>
                <a:lnTo>
                  <a:pt x="7789621" y="6199085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CustomShape 7"/>
          <p:cNvSpPr/>
          <p:nvPr/>
        </p:nvSpPr>
        <p:spPr>
          <a:xfrm>
            <a:off x="3596400" y="290160"/>
            <a:ext cx="1528200" cy="115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17360" indent="-10476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-7">
                <a:solidFill>
                  <a:srgbClr val="000000"/>
                </a:solidFill>
                <a:latin typeface="Times New Roman"/>
              </a:rPr>
              <a:t>НЕСЕП </a:t>
            </a:r>
            <a:r>
              <a:rPr lang="ru-RU" sz="1400" b="0" strike="noStrike" spc="-26">
                <a:solidFill>
                  <a:srgbClr val="000000"/>
                </a:solidFill>
                <a:latin typeface="Times New Roman"/>
              </a:rPr>
              <a:t>ТАЛДАУЫ  </a:t>
            </a:r>
            <a:r>
              <a:rPr lang="ru-RU" sz="1400" b="0" strike="noStrike" spc="-21">
                <a:solidFill>
                  <a:srgbClr val="000000"/>
                </a:solidFill>
                <a:latin typeface="Times New Roman"/>
              </a:rPr>
              <a:t>АНАЛИЗ</a:t>
            </a:r>
            <a:r>
              <a:rPr lang="ru-RU" sz="1400" b="0" strike="noStrike" spc="10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МОЧИ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4" name="CustomShape 8"/>
          <p:cNvSpPr/>
          <p:nvPr/>
        </p:nvSpPr>
        <p:spPr>
          <a:xfrm>
            <a:off x="716760" y="785880"/>
            <a:ext cx="258444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1.Физикалық-химиялыққасиеттер  Физико-химические</a:t>
            </a:r>
            <a:r>
              <a:rPr lang="ru-RU" sz="1400" b="0" strike="noStrike" spc="-75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5">
                <a:solidFill>
                  <a:srgbClr val="000000"/>
                </a:solidFill>
                <a:latin typeface="Times New Roman"/>
                <a:ea typeface="DejaVu Sans"/>
              </a:rPr>
              <a:t>свойства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5" name="CustomShape 9"/>
          <p:cNvSpPr/>
          <p:nvPr/>
        </p:nvSpPr>
        <p:spPr>
          <a:xfrm>
            <a:off x="488160" y="1272240"/>
            <a:ext cx="196452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1">
                <a:solidFill>
                  <a:srgbClr val="000000"/>
                </a:solidFill>
                <a:latin typeface="Times New Roman"/>
                <a:ea typeface="DejaVu Sans"/>
              </a:rPr>
              <a:t>Көлемі  </a:t>
            </a: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(Количество)___100_мл_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6" name="CustomShape 10"/>
          <p:cNvSpPr/>
          <p:nvPr/>
        </p:nvSpPr>
        <p:spPr>
          <a:xfrm>
            <a:off x="5367240" y="1761480"/>
            <a:ext cx="256320" cy="8640"/>
          </a:xfrm>
          <a:custGeom>
            <a:avLst/>
            <a:gdLst/>
            <a:ahLst/>
            <a:cxnLst/>
            <a:rect l="l" t="t" r="r" b="b"/>
            <a:pathLst>
              <a:path w="257175" h="9525">
                <a:moveTo>
                  <a:pt x="257175" y="0"/>
                </a:moveTo>
                <a:lnTo>
                  <a:pt x="0" y="0"/>
                </a:lnTo>
                <a:lnTo>
                  <a:pt x="0" y="9525"/>
                </a:lnTo>
                <a:lnTo>
                  <a:pt x="257175" y="9525"/>
                </a:lnTo>
                <a:lnTo>
                  <a:pt x="2571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11"/>
          <p:cNvSpPr/>
          <p:nvPr/>
        </p:nvSpPr>
        <p:spPr>
          <a:xfrm>
            <a:off x="4469039" y="1550520"/>
            <a:ext cx="2375105" cy="12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Түсі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(Цвет)_желтый_</a:t>
            </a:r>
            <a:endParaRPr lang="ru-RU" sz="1400" b="0" strike="noStrike" spc="-1" dirty="0">
              <a:latin typeface="Arial"/>
            </a:endParaRPr>
          </a:p>
        </p:txBody>
      </p:sp>
      <p:grpSp>
        <p:nvGrpSpPr>
          <p:cNvPr id="248" name="Group 12"/>
          <p:cNvGrpSpPr/>
          <p:nvPr/>
        </p:nvGrpSpPr>
        <p:grpSpPr>
          <a:xfrm>
            <a:off x="2586240" y="1780200"/>
            <a:ext cx="5542560" cy="237600"/>
            <a:chOff x="2586240" y="1780200"/>
            <a:chExt cx="5542560" cy="237600"/>
          </a:xfrm>
        </p:grpSpPr>
        <p:sp>
          <p:nvSpPr>
            <p:cNvPr id="249" name="CustomShape 13"/>
            <p:cNvSpPr/>
            <p:nvPr/>
          </p:nvSpPr>
          <p:spPr>
            <a:xfrm>
              <a:off x="5820480" y="1780200"/>
              <a:ext cx="2308320" cy="360"/>
            </a:xfrm>
            <a:custGeom>
              <a:avLst/>
              <a:gdLst/>
              <a:ahLst/>
              <a:cxnLst/>
              <a:rect l="l" t="t" r="r" b="b"/>
              <a:pathLst>
                <a:path w="2308859">
                  <a:moveTo>
                    <a:pt x="0" y="0"/>
                  </a:moveTo>
                  <a:lnTo>
                    <a:pt x="176397" y="0"/>
                  </a:lnTo>
                  <a:moveTo>
                    <a:pt x="180748" y="0"/>
                  </a:moveTo>
                  <a:lnTo>
                    <a:pt x="442897" y="0"/>
                  </a:lnTo>
                  <a:moveTo>
                    <a:pt x="447248" y="0"/>
                  </a:moveTo>
                  <a:lnTo>
                    <a:pt x="709397" y="0"/>
                  </a:lnTo>
                  <a:moveTo>
                    <a:pt x="713748" y="0"/>
                  </a:moveTo>
                  <a:lnTo>
                    <a:pt x="975897" y="0"/>
                  </a:lnTo>
                  <a:moveTo>
                    <a:pt x="980248" y="0"/>
                  </a:moveTo>
                  <a:lnTo>
                    <a:pt x="1242397" y="0"/>
                  </a:lnTo>
                  <a:moveTo>
                    <a:pt x="1246748" y="0"/>
                  </a:moveTo>
                  <a:lnTo>
                    <a:pt x="1508897" y="0"/>
                  </a:lnTo>
                  <a:moveTo>
                    <a:pt x="1513248" y="0"/>
                  </a:moveTo>
                  <a:lnTo>
                    <a:pt x="1775397" y="0"/>
                  </a:lnTo>
                  <a:moveTo>
                    <a:pt x="1779748" y="0"/>
                  </a:moveTo>
                  <a:lnTo>
                    <a:pt x="2041897" y="0"/>
                  </a:lnTo>
                  <a:moveTo>
                    <a:pt x="2046248" y="0"/>
                  </a:moveTo>
                  <a:lnTo>
                    <a:pt x="2308397" y="0"/>
                  </a:lnTo>
                </a:path>
              </a:pathLst>
            </a:custGeom>
            <a:noFill/>
            <a:ln w="72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0" name="CustomShape 14"/>
            <p:cNvSpPr/>
            <p:nvPr/>
          </p:nvSpPr>
          <p:spPr>
            <a:xfrm>
              <a:off x="2586240" y="2009160"/>
              <a:ext cx="513720" cy="8640"/>
            </a:xfrm>
            <a:custGeom>
              <a:avLst/>
              <a:gdLst/>
              <a:ahLst/>
              <a:cxnLst/>
              <a:rect l="l" t="t" r="r" b="b"/>
              <a:pathLst>
                <a:path w="514350" h="9525">
                  <a:moveTo>
                    <a:pt x="5143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514350" y="9525"/>
                  </a:lnTo>
                  <a:lnTo>
                    <a:pt x="514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51" name="CustomShape 15"/>
          <p:cNvSpPr/>
          <p:nvPr/>
        </p:nvSpPr>
        <p:spPr>
          <a:xfrm>
            <a:off x="488160" y="1770120"/>
            <a:ext cx="3020150" cy="25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Тұнықтығы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(Прозрачность)прозрачная_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252" name="CustomShape 16"/>
          <p:cNvSpPr/>
          <p:nvPr/>
        </p:nvSpPr>
        <p:spPr>
          <a:xfrm>
            <a:off x="3198960" y="2028240"/>
            <a:ext cx="4792320" cy="360"/>
          </a:xfrm>
          <a:custGeom>
            <a:avLst/>
            <a:gdLst/>
            <a:ahLst/>
            <a:cxnLst/>
            <a:rect l="l" t="t" r="r" b="b"/>
            <a:pathLst>
              <a:path w="4792980">
                <a:moveTo>
                  <a:pt x="0" y="0"/>
                </a:moveTo>
                <a:lnTo>
                  <a:pt x="262148" y="0"/>
                </a:lnTo>
                <a:moveTo>
                  <a:pt x="266499" y="0"/>
                </a:moveTo>
                <a:lnTo>
                  <a:pt x="528648" y="0"/>
                </a:lnTo>
                <a:moveTo>
                  <a:pt x="532999" y="0"/>
                </a:moveTo>
                <a:lnTo>
                  <a:pt x="795148" y="0"/>
                </a:lnTo>
                <a:moveTo>
                  <a:pt x="799499" y="0"/>
                </a:moveTo>
                <a:lnTo>
                  <a:pt x="1061648" y="0"/>
                </a:lnTo>
                <a:moveTo>
                  <a:pt x="1065999" y="0"/>
                </a:moveTo>
                <a:lnTo>
                  <a:pt x="1328148" y="0"/>
                </a:lnTo>
                <a:moveTo>
                  <a:pt x="1332499" y="0"/>
                </a:moveTo>
                <a:lnTo>
                  <a:pt x="1594648" y="0"/>
                </a:lnTo>
                <a:moveTo>
                  <a:pt x="1598999" y="0"/>
                </a:moveTo>
                <a:lnTo>
                  <a:pt x="1861148" y="0"/>
                </a:lnTo>
                <a:moveTo>
                  <a:pt x="1865499" y="0"/>
                </a:moveTo>
                <a:lnTo>
                  <a:pt x="2127648" y="0"/>
                </a:lnTo>
                <a:moveTo>
                  <a:pt x="2131999" y="0"/>
                </a:moveTo>
                <a:lnTo>
                  <a:pt x="2394148" y="0"/>
                </a:lnTo>
                <a:moveTo>
                  <a:pt x="2398499" y="0"/>
                </a:moveTo>
                <a:lnTo>
                  <a:pt x="2660648" y="0"/>
                </a:lnTo>
                <a:moveTo>
                  <a:pt x="2664999" y="0"/>
                </a:moveTo>
                <a:lnTo>
                  <a:pt x="2927148" y="0"/>
                </a:lnTo>
                <a:moveTo>
                  <a:pt x="2931499" y="0"/>
                </a:moveTo>
                <a:lnTo>
                  <a:pt x="3193648" y="0"/>
                </a:lnTo>
                <a:moveTo>
                  <a:pt x="3197999" y="0"/>
                </a:moveTo>
                <a:lnTo>
                  <a:pt x="3460148" y="0"/>
                </a:lnTo>
                <a:moveTo>
                  <a:pt x="3464499" y="0"/>
                </a:moveTo>
                <a:lnTo>
                  <a:pt x="3726648" y="0"/>
                </a:lnTo>
                <a:moveTo>
                  <a:pt x="3730999" y="0"/>
                </a:moveTo>
                <a:lnTo>
                  <a:pt x="3993148" y="0"/>
                </a:lnTo>
                <a:moveTo>
                  <a:pt x="3997499" y="0"/>
                </a:moveTo>
                <a:lnTo>
                  <a:pt x="4259648" y="0"/>
                </a:lnTo>
                <a:moveTo>
                  <a:pt x="4263999" y="0"/>
                </a:moveTo>
                <a:lnTo>
                  <a:pt x="4526148" y="0"/>
                </a:lnTo>
                <a:moveTo>
                  <a:pt x="4530499" y="0"/>
                </a:moveTo>
                <a:lnTo>
                  <a:pt x="4792648" y="0"/>
                </a:lnTo>
              </a:path>
            </a:pathLst>
          </a:custGeom>
          <a:noFill/>
          <a:ln w="72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7"/>
          <p:cNvSpPr/>
          <p:nvPr/>
        </p:nvSpPr>
        <p:spPr>
          <a:xfrm>
            <a:off x="7983000" y="1798560"/>
            <a:ext cx="115560" cy="22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7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54" name="CustomShape 18"/>
          <p:cNvSpPr/>
          <p:nvPr/>
        </p:nvSpPr>
        <p:spPr>
          <a:xfrm>
            <a:off x="4738680" y="2256840"/>
            <a:ext cx="342360" cy="8640"/>
          </a:xfrm>
          <a:custGeom>
            <a:avLst/>
            <a:gdLst/>
            <a:ahLst/>
            <a:cxnLst/>
            <a:rect l="l" t="t" r="r" b="b"/>
            <a:pathLst>
              <a:path w="342900" h="9525">
                <a:moveTo>
                  <a:pt x="342900" y="0"/>
                </a:moveTo>
                <a:lnTo>
                  <a:pt x="0" y="0"/>
                </a:lnTo>
                <a:lnTo>
                  <a:pt x="0" y="9525"/>
                </a:lnTo>
                <a:lnTo>
                  <a:pt x="342900" y="9525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CustomShape 19"/>
          <p:cNvSpPr/>
          <p:nvPr/>
        </p:nvSpPr>
        <p:spPr>
          <a:xfrm>
            <a:off x="488160" y="2046600"/>
            <a:ext cx="4796640" cy="22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Салыстырмалытығыздығы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(Относительная</a:t>
            </a:r>
            <a:r>
              <a:rPr lang="ru-RU" sz="1400" b="0" strike="noStrike" spc="-4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плотность)_1033__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256" name="CustomShape 20"/>
          <p:cNvSpPr/>
          <p:nvPr/>
        </p:nvSpPr>
        <p:spPr>
          <a:xfrm>
            <a:off x="2281320" y="2494800"/>
            <a:ext cx="4247280" cy="256320"/>
          </a:xfrm>
          <a:custGeom>
            <a:avLst/>
            <a:gdLst/>
            <a:ahLst/>
            <a:cxnLst/>
            <a:rect l="l" t="t" r="r" b="b"/>
            <a:pathLst>
              <a:path w="4248150" h="257175">
                <a:moveTo>
                  <a:pt x="638175" y="0"/>
                </a:moveTo>
                <a:lnTo>
                  <a:pt x="0" y="0"/>
                </a:lnTo>
                <a:lnTo>
                  <a:pt x="0" y="9525"/>
                </a:lnTo>
                <a:lnTo>
                  <a:pt x="638175" y="9525"/>
                </a:lnTo>
                <a:lnTo>
                  <a:pt x="638175" y="0"/>
                </a:lnTo>
                <a:close/>
                <a:moveTo>
                  <a:pt x="4248150" y="247650"/>
                </a:moveTo>
                <a:lnTo>
                  <a:pt x="3962400" y="247650"/>
                </a:lnTo>
                <a:lnTo>
                  <a:pt x="3962400" y="257175"/>
                </a:lnTo>
                <a:lnTo>
                  <a:pt x="4248150" y="257175"/>
                </a:lnTo>
                <a:lnTo>
                  <a:pt x="4248150" y="24765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CustomShape 21"/>
          <p:cNvSpPr/>
          <p:nvPr/>
        </p:nvSpPr>
        <p:spPr>
          <a:xfrm>
            <a:off x="488160" y="2255040"/>
            <a:ext cx="7740720" cy="316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1" dirty="0" err="1">
                <a:solidFill>
                  <a:srgbClr val="000000"/>
                </a:solidFill>
                <a:latin typeface="Times New Roman"/>
                <a:ea typeface="DejaVu Sans"/>
              </a:rPr>
              <a:t>Реакциясы</a:t>
            </a:r>
            <a:r>
              <a:rPr lang="ru-RU" sz="1400" b="0" strike="noStrike" spc="-6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(Реакция)__кислый_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		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Нәруыз</a:t>
            </a:r>
            <a:r>
              <a:rPr lang="ru-RU" sz="1400" b="0" strike="noStrike" spc="-160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(белок)_ отсутствует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   </a:t>
            </a:r>
            <a:r>
              <a:rPr lang="ru-RU" sz="1400" b="0" strike="noStrike" spc="3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Глюкоза</a:t>
            </a:r>
            <a:r>
              <a:rPr lang="ru-RU" sz="1400" b="0" u="sng" strike="noStrike" spc="-1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 </a:t>
            </a:r>
            <a:r>
              <a:rPr lang="ru-RU" sz="1400" b="0" u="sng" strike="noStrike" spc="-145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авс</a:t>
            </a:r>
            <a:r>
              <a:rPr lang="ru-RU" sz="1400" b="0" strike="noStrike" spc="26" dirty="0">
                <a:solidFill>
                  <a:srgbClr val="000000"/>
                </a:solidFill>
                <a:latin typeface="Times New Roman"/>
                <a:ea typeface="DejaVu Sans"/>
              </a:rPr>
              <a:t>__</a:t>
            </a:r>
            <a:r>
              <a:rPr lang="ru-RU" sz="1400" b="0" u="sng" strike="noStrike" spc="26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	</a:t>
            </a:r>
            <a:r>
              <a:rPr lang="ru-RU" sz="1400" b="0" strike="noStrike" spc="-7" dirty="0" err="1">
                <a:solidFill>
                  <a:srgbClr val="000000"/>
                </a:solidFill>
                <a:latin typeface="Times New Roman"/>
                <a:ea typeface="DejaVu Sans"/>
              </a:rPr>
              <a:t>Билирубин_нет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u="sng" strike="noStrike" spc="-7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Уробилиноидтар</a:t>
            </a:r>
            <a:r>
              <a:rPr lang="ru-RU" sz="1400" b="0" strike="noStrike" spc="-4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Уробилиноиды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)</a:t>
            </a:r>
            <a:r>
              <a:rPr lang="ru-RU" sz="1400" b="0" strike="noStrike" spc="-12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___</a:t>
            </a:r>
            <a:r>
              <a:rPr lang="ru-RU" sz="1400" b="0" u="sng" strike="noStrike" spc="4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Ацетон</a:t>
            </a:r>
            <a:r>
              <a:rPr lang="ru-RU" sz="1400" b="0" strike="noStrike" spc="270" dirty="0">
                <a:solidFill>
                  <a:srgbClr val="000000"/>
                </a:solidFill>
                <a:latin typeface="Times New Roman"/>
                <a:ea typeface="DejaVu Sans"/>
              </a:rPr>
              <a:t> нет</a:t>
            </a:r>
            <a:r>
              <a:rPr lang="ru-RU" sz="1400" b="0" u="sng" strike="noStrike" spc="9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 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2.Микроспиялықзерттеу/ Микроскопическое</a:t>
            </a:r>
            <a:r>
              <a:rPr lang="ru-RU" sz="1400" b="0" strike="noStrike" spc="-26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исследование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ts val="1950"/>
              </a:lnSpc>
              <a:spcBef>
                <a:spcPts val="34"/>
              </a:spcBef>
            </a:pPr>
            <a:r>
              <a:rPr lang="ru-RU" sz="1400" b="0" strike="noStrike" spc="-7" dirty="0" err="1">
                <a:solidFill>
                  <a:srgbClr val="000000"/>
                </a:solidFill>
                <a:latin typeface="Times New Roman"/>
                <a:ea typeface="DejaVu Sans"/>
              </a:rPr>
              <a:t>Жалпақ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эпителий 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(Плоский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эпителий)</a:t>
            </a:r>
            <a:r>
              <a:rPr lang="ru-RU" sz="1400" b="0" strike="noStrike" spc="-14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__отрицательно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_____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9" dirty="0">
                <a:solidFill>
                  <a:srgbClr val="000000"/>
                </a:solidFill>
                <a:latin typeface="Times New Roman"/>
                <a:ea typeface="DejaVu Sans"/>
              </a:rPr>
              <a:t>                                                                   </a:t>
            </a:r>
            <a:r>
              <a:rPr lang="ru-RU" sz="1400" b="0" strike="noStrike" spc="30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9" dirty="0" err="1">
                <a:solidFill>
                  <a:srgbClr val="000000"/>
                </a:solidFill>
                <a:latin typeface="Times New Roman"/>
                <a:ea typeface="DejaVu Sans"/>
              </a:rPr>
              <a:t>Ауыспалы</a:t>
            </a:r>
            <a:r>
              <a:rPr lang="ru-RU" sz="1400" b="0" strike="noStrike" spc="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(Переходный)</a:t>
            </a:r>
            <a:r>
              <a:rPr lang="ru-RU" sz="1400" b="0" strike="noStrike" spc="-7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_____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u="sng" strike="noStrike" spc="-282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                                                                                                                    </a:t>
            </a:r>
            <a:r>
              <a:rPr lang="ru-RU" sz="1400" b="0" strike="noStrike" spc="21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 err="1">
                <a:solidFill>
                  <a:srgbClr val="000000"/>
                </a:solidFill>
                <a:latin typeface="Times New Roman"/>
                <a:ea typeface="DejaVu Sans"/>
              </a:rPr>
              <a:t>Бүйректің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ts val="1879"/>
              </a:lnSpc>
              <a:spcBef>
                <a:spcPts val="65"/>
              </a:spcBef>
            </a:pP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(Почечный)_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15" dirty="0" err="1">
                <a:solidFill>
                  <a:srgbClr val="000000"/>
                </a:solidFill>
                <a:latin typeface="Times New Roman"/>
                <a:ea typeface="DejaVu Sans"/>
              </a:rPr>
              <a:t>Л</a:t>
            </a:r>
            <a:r>
              <a:rPr lang="ru-RU" sz="1400" b="0" strike="noStrike" spc="-21" dirty="0" err="1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й</a:t>
            </a:r>
            <a:r>
              <a:rPr lang="ru-RU" sz="1400" b="0" strike="noStrike" spc="-80" dirty="0" err="1">
                <a:solidFill>
                  <a:srgbClr val="000000"/>
                </a:solidFill>
                <a:latin typeface="Times New Roman"/>
                <a:ea typeface="DejaVu Sans"/>
              </a:rPr>
              <a:t>к</a:t>
            </a:r>
            <a:r>
              <a:rPr lang="ru-RU" sz="1400" b="0" strike="noStrike" spc="35" dirty="0" err="1">
                <a:solidFill>
                  <a:srgbClr val="000000"/>
                </a:solidFill>
                <a:latin typeface="Times New Roman"/>
                <a:ea typeface="DejaVu Sans"/>
              </a:rPr>
              <a:t>о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ци</a:t>
            </a:r>
            <a:r>
              <a:rPr lang="ru-RU" sz="1400" b="0" strike="noStrike" spc="-9" dirty="0" err="1">
                <a:solidFill>
                  <a:srgbClr val="000000"/>
                </a:solidFill>
                <a:latin typeface="Times New Roman"/>
                <a:ea typeface="DejaVu Sans"/>
              </a:rPr>
              <a:t>тт</a:t>
            </a:r>
            <a:r>
              <a:rPr lang="ru-RU" sz="1400" b="0" strike="noStrike" spc="-21" dirty="0" err="1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р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Л</a:t>
            </a:r>
            <a:r>
              <a:rPr lang="ru-RU" sz="1400" b="0" strike="noStrike" spc="-21" dirty="0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й</a:t>
            </a:r>
            <a:r>
              <a:rPr lang="ru-RU" sz="1400" b="0" strike="noStrike" spc="-80" dirty="0">
                <a:solidFill>
                  <a:srgbClr val="000000"/>
                </a:solidFill>
                <a:latin typeface="Times New Roman"/>
                <a:ea typeface="DejaVu Sans"/>
              </a:rPr>
              <a:t>к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о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ци</a:t>
            </a:r>
            <a:r>
              <a:rPr lang="ru-RU" sz="1400" b="0" strike="noStrike" spc="-9" dirty="0">
                <a:solidFill>
                  <a:srgbClr val="000000"/>
                </a:solidFill>
                <a:latin typeface="Times New Roman"/>
                <a:ea typeface="DejaVu Sans"/>
              </a:rPr>
              <a:t>т</a:t>
            </a:r>
            <a:r>
              <a:rPr lang="ru-RU" sz="1400" b="0" strike="noStrike" spc="26" dirty="0">
                <a:solidFill>
                  <a:srgbClr val="000000"/>
                </a:solidFill>
                <a:latin typeface="Times New Roman"/>
                <a:ea typeface="DejaVu Sans"/>
              </a:rPr>
              <a:t>ы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)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</a:t>
            </a:r>
            <a:r>
              <a:rPr lang="ru-RU" sz="1400" spc="26" dirty="0">
                <a:solidFill>
                  <a:srgbClr val="000000"/>
                </a:solidFill>
                <a:latin typeface="Times New Roman"/>
                <a:ea typeface="DejaVu Sans"/>
              </a:rPr>
              <a:t>отрицательно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76"/>
              </a:spcBef>
            </a:pP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Эритроциттер</a:t>
            </a:r>
            <a:r>
              <a:rPr lang="ru-RU" sz="1400" b="0" strike="noStrike" spc="-6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(Эритроциты):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269"/>
              </a:spcBef>
            </a:pP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өзгермеген</a:t>
            </a:r>
            <a:r>
              <a:rPr lang="ru-RU" sz="1400" b="0" strike="noStrike" spc="-94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(неизмененные)__</a:t>
            </a:r>
            <a:r>
              <a:rPr lang="ru-RU" sz="1400" b="0" strike="noStrike" spc="-140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_отрицательно___</a:t>
            </a:r>
            <a:r>
              <a:rPr lang="ru-RU" sz="1400" b="0" u="sng" strike="noStrike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2273</TotalTime>
  <Words>1298</Words>
  <Application>Microsoft Office PowerPoint</Application>
  <PresentationFormat>Экран (4:3)</PresentationFormat>
  <Paragraphs>221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Arial</vt:lpstr>
      <vt:lpstr>Arial Black</vt:lpstr>
      <vt:lpstr>Calibri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Коагулограмма</vt:lpstr>
      <vt:lpstr>Презентация PowerPoint</vt:lpstr>
      <vt:lpstr>Презентация PowerPoint</vt:lpstr>
      <vt:lpstr>Презентация PowerPoint</vt:lpstr>
      <vt:lpstr>Мамандардың кеңестері</vt:lpstr>
      <vt:lpstr>Клиникалық диагноз</vt:lpstr>
      <vt:lpstr>Емдеу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YULDUZ KHAIDAROVA</dc:creator>
  <dc:description/>
  <cp:lastModifiedBy>Сымбат Кобейсинова</cp:lastModifiedBy>
  <cp:revision>86</cp:revision>
  <dcterms:created xsi:type="dcterms:W3CDTF">2021-01-18T17:24:59Z</dcterms:created>
  <dcterms:modified xsi:type="dcterms:W3CDTF">2022-09-18T10:08:29Z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2020-08-08T00:00:00Z</vt:filetime>
  </property>
  <property fmtid="{D5CDD505-2E9C-101B-9397-08002B2CF9AE}" pid="4" name="HyperlinksChanged">
    <vt:bool>false</vt:bool>
  </property>
  <property fmtid="{D5CDD505-2E9C-101B-9397-08002B2CF9AE}" pid="5" name="LastSaved">
    <vt:filetime>2021-01-18T00:00:00Z</vt:filetime>
  </property>
  <property fmtid="{D5CDD505-2E9C-101B-9397-08002B2CF9AE}" pid="6" name="LinksUpToDate">
    <vt:bool>false</vt:bool>
  </property>
  <property fmtid="{D5CDD505-2E9C-101B-9397-08002B2CF9AE}" pid="7" name="PresentationFormat">
    <vt:lpwstr>On-screen Show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</Properties>
</file>